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6" r:id="rId2"/>
    <p:sldId id="276" r:id="rId3"/>
    <p:sldId id="277" r:id="rId4"/>
    <p:sldId id="278" r:id="rId5"/>
    <p:sldId id="279" r:id="rId6"/>
    <p:sldId id="272" r:id="rId7"/>
    <p:sldId id="274" r:id="rId8"/>
    <p:sldId id="275" r:id="rId9"/>
    <p:sldId id="280" r:id="rId10"/>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6"/>
            <p14:sldId id="276"/>
            <p14:sldId id="277"/>
            <p14:sldId id="278"/>
            <p14:sldId id="279"/>
            <p14:sldId id="272"/>
            <p14:sldId id="274"/>
            <p14:sldId id="275"/>
            <p14:sldId id="2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493" autoAdjust="0"/>
  </p:normalViewPr>
  <p:slideViewPr>
    <p:cSldViewPr snapToGrid="0">
      <p:cViewPr varScale="1">
        <p:scale>
          <a:sx n="92" d="100"/>
          <a:sy n="92" d="100"/>
        </p:scale>
        <p:origin x="744" y="126"/>
      </p:cViewPr>
      <p:guideLst/>
    </p:cSldViewPr>
  </p:slideViewPr>
  <p:notesTextViewPr>
    <p:cViewPr>
      <p:scale>
        <a:sx n="3" d="2"/>
        <a:sy n="3" d="2"/>
      </p:scale>
      <p:origin x="0" y="0"/>
    </p:cViewPr>
  </p:notesTextViewPr>
  <p:notesViewPr>
    <p:cSldViewPr snapToGrid="0">
      <p:cViewPr varScale="1">
        <p:scale>
          <a:sx n="75" d="100"/>
          <a:sy n="75" d="100"/>
        </p:scale>
        <p:origin x="162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2018-05-18</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2018-05-18</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smtClean="0"/>
              <a:t>How AMF provides the LADN information to the UE?</a:t>
            </a:r>
          </a:p>
          <a:p>
            <a:pPr lvl="1"/>
            <a:r>
              <a:rPr lang="en-US" altLang="ko-KR" dirty="0" smtClean="0"/>
              <a:t>During registration procedure, the AMF retrieves the subscribed DNN list including LADN DNN. The AMF provides the LADN information to the UE if the AMF is configured with the LADN DNN, the LADN DNN is included in the subscribed LADN DNN list. </a:t>
            </a:r>
          </a:p>
          <a:p>
            <a:endParaRPr lang="ko-KR" altLang="en-US" dirty="0"/>
          </a:p>
        </p:txBody>
      </p:sp>
      <p:sp>
        <p:nvSpPr>
          <p:cNvPr id="4" name="Slide Number Placeholder 3"/>
          <p:cNvSpPr>
            <a:spLocks noGrp="1"/>
          </p:cNvSpPr>
          <p:nvPr>
            <p:ph type="sldNum" sz="quarter" idx="10"/>
          </p:nvPr>
        </p:nvSpPr>
        <p:spPr/>
        <p:txBody>
          <a:bodyPr/>
          <a:lstStyle/>
          <a:p>
            <a:fld id="{EB9AD039-08E5-4549-AD86-1391DDEC42A3}" type="slidenum">
              <a:rPr lang="ko-KR" altLang="en-US" smtClean="0"/>
              <a:t>6</a:t>
            </a:fld>
            <a:endParaRPr lang="ko-KR" altLang="en-US"/>
          </a:p>
        </p:txBody>
      </p:sp>
    </p:spTree>
    <p:extLst>
      <p:ext uri="{BB962C8B-B14F-4D97-AF65-F5344CB8AC3E}">
        <p14:creationId xmlns:p14="http://schemas.microsoft.com/office/powerpoint/2010/main" val="2141438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smtClean="0"/>
              <a:t>How AMF provides the LADN information to the UE?</a:t>
            </a:r>
          </a:p>
          <a:p>
            <a:pPr lvl="1"/>
            <a:r>
              <a:rPr lang="en-US" altLang="ko-KR" dirty="0" smtClean="0"/>
              <a:t>During registration procedure, the AMF retrieves the subscribed DNN list including LADN DNN. The AMF provides the LADN information to the UE if the AMF is configured with the LADN DNN, the LADN DNN is included in the subscribed LADN DNN list. </a:t>
            </a:r>
          </a:p>
          <a:p>
            <a:endParaRPr lang="ko-KR" altLang="en-US" dirty="0"/>
          </a:p>
        </p:txBody>
      </p:sp>
      <p:sp>
        <p:nvSpPr>
          <p:cNvPr id="4" name="Slide Number Placeholder 3"/>
          <p:cNvSpPr>
            <a:spLocks noGrp="1"/>
          </p:cNvSpPr>
          <p:nvPr>
            <p:ph type="sldNum" sz="quarter" idx="10"/>
          </p:nvPr>
        </p:nvSpPr>
        <p:spPr/>
        <p:txBody>
          <a:bodyPr/>
          <a:lstStyle/>
          <a:p>
            <a:fld id="{EB9AD039-08E5-4549-AD86-1391DDEC42A3}" type="slidenum">
              <a:rPr lang="ko-KR" altLang="en-US" smtClean="0"/>
              <a:t>7</a:t>
            </a:fld>
            <a:endParaRPr lang="ko-KR" altLang="en-US"/>
          </a:p>
        </p:txBody>
      </p:sp>
    </p:spTree>
    <p:extLst>
      <p:ext uri="{BB962C8B-B14F-4D97-AF65-F5344CB8AC3E}">
        <p14:creationId xmlns:p14="http://schemas.microsoft.com/office/powerpoint/2010/main" val="1993684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smtClean="0"/>
              <a:t>How AMF provides the LADN information to the UE?</a:t>
            </a:r>
          </a:p>
          <a:p>
            <a:pPr lvl="1"/>
            <a:r>
              <a:rPr lang="en-US" altLang="ko-KR" dirty="0" smtClean="0"/>
              <a:t>During registration procedure, the AMF retrieves the subscribed DNN list including LADN DNN. The AMF provides the LADN information to the UE if the AMF is configured with the LADN DNN, the LADN DNN is included in the subscribed LADN DNN list. </a:t>
            </a:r>
          </a:p>
          <a:p>
            <a:endParaRPr lang="ko-KR" altLang="en-US" dirty="0"/>
          </a:p>
        </p:txBody>
      </p:sp>
      <p:sp>
        <p:nvSpPr>
          <p:cNvPr id="4" name="Slide Number Placeholder 3"/>
          <p:cNvSpPr>
            <a:spLocks noGrp="1"/>
          </p:cNvSpPr>
          <p:nvPr>
            <p:ph type="sldNum" sz="quarter" idx="10"/>
          </p:nvPr>
        </p:nvSpPr>
        <p:spPr/>
        <p:txBody>
          <a:bodyPr/>
          <a:lstStyle/>
          <a:p>
            <a:fld id="{EB9AD039-08E5-4549-AD86-1391DDEC42A3}" type="slidenum">
              <a:rPr lang="ko-KR" altLang="en-US" smtClean="0"/>
              <a:t>8</a:t>
            </a:fld>
            <a:endParaRPr lang="ko-KR" altLang="en-US"/>
          </a:p>
        </p:txBody>
      </p:sp>
    </p:spTree>
    <p:extLst>
      <p:ext uri="{BB962C8B-B14F-4D97-AF65-F5344CB8AC3E}">
        <p14:creationId xmlns:p14="http://schemas.microsoft.com/office/powerpoint/2010/main" val="37722113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sz="1400"/>
            </a:lvl1pPr>
          </a:lstStyle>
          <a:p>
            <a:fld id="{F489DDFD-5B7B-4238-A50B-0AF5E281324A}" type="datetimeFigureOut">
              <a:rPr lang="ko-KR" altLang="en-US" smtClean="0"/>
              <a:pPr/>
              <a:t>2018-05-18</a:t>
            </a:fld>
            <a:endParaRPr lang="ko-KR" altLang="en-US" dirty="0"/>
          </a:p>
        </p:txBody>
      </p:sp>
      <p:sp>
        <p:nvSpPr>
          <p:cNvPr id="5" name="바닥글 개체 틀 4"/>
          <p:cNvSpPr>
            <a:spLocks noGrp="1"/>
          </p:cNvSpPr>
          <p:nvPr>
            <p:ph type="ftr" sz="quarter" idx="11"/>
          </p:nvPr>
        </p:nvSpPr>
        <p:spPr/>
        <p:txBody>
          <a:bodyPr/>
          <a:lstStyle>
            <a:lvl1pPr>
              <a:defRPr sz="1400"/>
            </a:lvl1pPr>
          </a:lstStyle>
          <a:p>
            <a:r>
              <a:rPr lang="en-US" altLang="ko-KR" smtClean="0"/>
              <a:t>© Samsung Electronics</a:t>
            </a:r>
            <a:endParaRPr lang="ko-KR" altLang="en-US"/>
          </a:p>
        </p:txBody>
      </p:sp>
      <p:sp>
        <p:nvSpPr>
          <p:cNvPr id="6" name="슬라이드 번호 개체 틀 5"/>
          <p:cNvSpPr>
            <a:spLocks noGrp="1"/>
          </p:cNvSpPr>
          <p:nvPr>
            <p:ph type="sldNum" sz="quarter" idx="12"/>
          </p:nvPr>
        </p:nvSpPr>
        <p:spPr/>
        <p:txBody>
          <a:bodyPr/>
          <a:lstStyle>
            <a:lvl1pPr>
              <a:defRPr sz="1400"/>
            </a:lvl1pPr>
          </a:lstStyle>
          <a:p>
            <a:fld id="{25F5DF48-2534-4513-BD43-E3E90888DDC1}" type="slidenum">
              <a:rPr lang="ko-KR" altLang="en-US" smtClean="0"/>
              <a:pPr/>
              <a:t>‹#›</a:t>
            </a:fld>
            <a:endParaRPr lang="ko-KR" altLang="en-US"/>
          </a:p>
        </p:txBody>
      </p:sp>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www.fineprintnyc.com/images/blog/samsung-logo/samsung-logo-history-7.jpg"/>
          <p:cNvPicPr>
            <a:picLocks noChangeAspect="1" noChangeArrowheads="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pic>
        <p:nvPicPr>
          <p:cNvPr id="10" name="그림 4"/>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633" y="2361"/>
            <a:ext cx="1560445" cy="864096"/>
          </a:xfrm>
          <a:prstGeom prst="rect">
            <a:avLst/>
          </a:prstGeom>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13"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320511"/>
            <a:ext cx="11547836" cy="829559"/>
          </a:xfrm>
        </p:spPr>
        <p:txBody>
          <a:bodyPr>
            <a:normAutofit/>
          </a:bodyPr>
          <a:lstStyle>
            <a:lvl1pPr>
              <a:defRPr lang="ko-KR" altLang="en-US" sz="4000" b="1" kern="1200" dirty="0">
                <a:solidFill>
                  <a:schemeClr val="accent5">
                    <a:lumMod val="75000"/>
                  </a:schemeClr>
                </a:solidFill>
                <a:latin typeface="+mj-lt"/>
                <a:ea typeface="+mj-ea"/>
                <a:cs typeface="+mj-cs"/>
              </a:defRPr>
            </a:lvl1pPr>
          </a:lstStyle>
          <a:p>
            <a:r>
              <a:rPr lang="ko-KR" altLang="en-US" dirty="0" smtClean="0"/>
              <a:t>제목 스타일 편집</a:t>
            </a:r>
            <a:endParaRPr lang="ko-KR" altLang="en-US" dirty="0"/>
          </a:p>
        </p:txBody>
      </p:sp>
      <p:sp>
        <p:nvSpPr>
          <p:cNvPr id="3" name="내용 개체 틀 2"/>
          <p:cNvSpPr>
            <a:spLocks noGrp="1"/>
          </p:cNvSpPr>
          <p:nvPr>
            <p:ph idx="1" hasCustomPrompt="1"/>
          </p:nvPr>
        </p:nvSpPr>
        <p:spPr>
          <a:xfrm>
            <a:off x="320510" y="1404594"/>
            <a:ext cx="11547837" cy="4772369"/>
          </a:xfr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a:lnSpc>
                <a:spcPct val="100000"/>
              </a:lnSpc>
              <a:defRPr sz="2000">
                <a:solidFill>
                  <a:schemeClr val="accent5">
                    <a:lumMod val="75000"/>
                  </a:schemeClr>
                </a:solidFill>
              </a:defRPr>
            </a:lvl2pPr>
            <a:lvl3pPr marL="1143000" indent="-228600">
              <a:lnSpc>
                <a:spcPct val="100000"/>
              </a:lnSpc>
              <a:buFont typeface="맑은 고딕" panose="020B0503020000020004" pitchFamily="50" charset="-127"/>
              <a:buChar char="-"/>
              <a:defRPr sz="1800">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4" name="날짜 개체 틀 3"/>
          <p:cNvSpPr>
            <a:spLocks noGrp="1"/>
          </p:cNvSpPr>
          <p:nvPr>
            <p:ph type="dt" sz="half" idx="10"/>
          </p:nvPr>
        </p:nvSpPr>
        <p:spPr>
          <a:xfrm>
            <a:off x="314796" y="6356349"/>
            <a:ext cx="2743200" cy="365125"/>
          </a:xfrm>
        </p:spPr>
        <p:txBody>
          <a:bodyPr/>
          <a:lstStyle>
            <a:lvl1pPr marL="0" marR="0" indent="0" algn="l" defTabSz="914400" rtl="0" eaLnBrk="1" fontAlgn="auto" latinLnBrk="1" hangingPunct="1">
              <a:lnSpc>
                <a:spcPct val="100000"/>
              </a:lnSpc>
              <a:spcBef>
                <a:spcPts val="0"/>
              </a:spcBef>
              <a:spcAft>
                <a:spcPts val="0"/>
              </a:spcAft>
              <a:buClrTx/>
              <a:buSzTx/>
              <a:buFontTx/>
              <a:buNone/>
              <a:tabLst/>
              <a:defRPr sz="1400"/>
            </a:lvl1pPr>
          </a:lstStyle>
          <a:p>
            <a:fld id="{F489DDFD-5B7B-4238-A50B-0AF5E281324A}" type="datetimeFigureOut">
              <a:rPr lang="ko-KR" altLang="en-US" smtClean="0"/>
              <a:pPr/>
              <a:t>2018-05-18</a:t>
            </a:fld>
            <a:endParaRPr lang="ko-KR" altLang="en-US" dirty="0"/>
          </a:p>
        </p:txBody>
      </p:sp>
      <p:sp>
        <p:nvSpPr>
          <p:cNvPr id="5" name="바닥글 개체 틀 4"/>
          <p:cNvSpPr>
            <a:spLocks noGrp="1"/>
          </p:cNvSpPr>
          <p:nvPr>
            <p:ph type="ftr" sz="quarter" idx="11"/>
          </p:nvPr>
        </p:nvSpPr>
        <p:spPr>
          <a:xfrm>
            <a:off x="3219449" y="6356350"/>
            <a:ext cx="5248275" cy="365125"/>
          </a:xfrm>
        </p:spPr>
        <p:txBody>
          <a:bodyPr/>
          <a:lstStyle>
            <a:lvl1pPr>
              <a:defRPr sz="1400"/>
            </a:lvl1pPr>
          </a:lstStyle>
          <a:p>
            <a:r>
              <a:rPr lang="en-US" altLang="ko-KR" dirty="0" smtClean="0"/>
              <a:t>© Samsung Electronics</a:t>
            </a:r>
            <a:endParaRPr lang="ko-KR" altLang="en-US" dirty="0"/>
          </a:p>
        </p:txBody>
      </p:sp>
      <p:sp>
        <p:nvSpPr>
          <p:cNvPr id="6" name="슬라이드 번호 개체 틀 5"/>
          <p:cNvSpPr>
            <a:spLocks noGrp="1"/>
          </p:cNvSpPr>
          <p:nvPr>
            <p:ph type="sldNum" sz="quarter" idx="12"/>
          </p:nvPr>
        </p:nvSpPr>
        <p:spPr>
          <a:xfrm>
            <a:off x="9119432" y="6356349"/>
            <a:ext cx="2743200" cy="365125"/>
          </a:xfrm>
        </p:spPr>
        <p:txBody>
          <a:bodyPr/>
          <a:lstStyle>
            <a:lvl1pPr>
              <a:defRPr sz="1400"/>
            </a:lvl1pPr>
          </a:lstStyle>
          <a:p>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b="1"/>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smtClean="0"/>
              <a:t>마스터 텍스트 스타일을 편집합니다</a:t>
            </a:r>
          </a:p>
        </p:txBody>
      </p:sp>
      <p:sp>
        <p:nvSpPr>
          <p:cNvPr id="4" name="날짜 개체 틀 3"/>
          <p:cNvSpPr>
            <a:spLocks noGrp="1"/>
          </p:cNvSpPr>
          <p:nvPr>
            <p:ph type="dt" sz="half" idx="10"/>
          </p:nvPr>
        </p:nvSpPr>
        <p:spPr/>
        <p:txBody>
          <a:bodyPr/>
          <a:lstStyle>
            <a:lvl1pPr>
              <a:defRPr sz="1400"/>
            </a:lvl1pPr>
          </a:lstStyle>
          <a:p>
            <a:fld id="{F489DDFD-5B7B-4238-A50B-0AF5E281324A}" type="datetimeFigureOut">
              <a:rPr lang="ko-KR" altLang="en-US" smtClean="0"/>
              <a:pPr/>
              <a:t>2018-05-18</a:t>
            </a:fld>
            <a:endParaRPr lang="ko-KR" altLang="en-US"/>
          </a:p>
        </p:txBody>
      </p:sp>
      <p:sp>
        <p:nvSpPr>
          <p:cNvPr id="5" name="바닥글 개체 틀 4"/>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6" name="슬라이드 번호 개체 틀 5"/>
          <p:cNvSpPr>
            <a:spLocks noGrp="1"/>
          </p:cNvSpPr>
          <p:nvPr>
            <p:ph type="sldNum" sz="quarter" idx="12"/>
          </p:nvPr>
        </p:nvSpPr>
        <p:spPr/>
        <p:txBody>
          <a:bodyPr/>
          <a:lstStyle>
            <a:lvl1pPr>
              <a:defRPr sz="1400"/>
            </a:lvl1pPr>
          </a:lstStyle>
          <a:p>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normAutofit/>
          </a:bodyPr>
          <a:lstStyle>
            <a:lvl1pPr>
              <a:defRPr sz="4000" b="1"/>
            </a:lvl1pPr>
          </a:lstStyle>
          <a:p>
            <a:r>
              <a:rPr lang="ko-KR" altLang="en-US" dirty="0" smtClean="0"/>
              <a:t>마스터 제목 스타일 편집</a:t>
            </a:r>
            <a:endParaRPr lang="ko-KR" altLang="en-US" dirty="0"/>
          </a:p>
        </p:txBody>
      </p:sp>
      <p:sp>
        <p:nvSpPr>
          <p:cNvPr id="3" name="내용 개체 틀 2"/>
          <p:cNvSpPr>
            <a:spLocks noGrp="1"/>
          </p:cNvSpPr>
          <p:nvPr>
            <p:ph sz="half" idx="1" hasCustomPrompt="1"/>
          </p:nvPr>
        </p:nvSpPr>
        <p:spPr>
          <a:xfrm>
            <a:off x="314796" y="1344697"/>
            <a:ext cx="5705004"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4" name="내용 개체 틀 3"/>
          <p:cNvSpPr>
            <a:spLocks noGrp="1"/>
          </p:cNvSpPr>
          <p:nvPr>
            <p:ph sz="half" idx="2" hasCustomPrompt="1"/>
          </p:nvPr>
        </p:nvSpPr>
        <p:spPr>
          <a:xfrm>
            <a:off x="6172200" y="1344697"/>
            <a:ext cx="5690432"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5" name="날짜 개체 틀 4"/>
          <p:cNvSpPr>
            <a:spLocks noGrp="1"/>
          </p:cNvSpPr>
          <p:nvPr>
            <p:ph type="dt" sz="half" idx="10"/>
          </p:nvPr>
        </p:nvSpPr>
        <p:spPr>
          <a:xfrm>
            <a:off x="314796" y="6356350"/>
            <a:ext cx="3266604" cy="365125"/>
          </a:xfrm>
        </p:spPr>
        <p:txBody>
          <a:bodyPr/>
          <a:lstStyle>
            <a:lvl1pPr>
              <a:defRPr sz="1400"/>
            </a:lvl1pPr>
          </a:lstStyle>
          <a:p>
            <a:fld id="{F489DDFD-5B7B-4238-A50B-0AF5E281324A}" type="datetimeFigureOut">
              <a:rPr lang="ko-KR" altLang="en-US" smtClean="0"/>
              <a:pPr/>
              <a:t>2018-05-18</a:t>
            </a:fld>
            <a:endParaRPr lang="ko-KR" altLang="en-US" dirty="0"/>
          </a:p>
        </p:txBody>
      </p:sp>
      <p:sp>
        <p:nvSpPr>
          <p:cNvPr id="6" name="바닥글 개체 틀 5"/>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7" name="슬라이드 번호 개체 틀 6"/>
          <p:cNvSpPr>
            <a:spLocks noGrp="1"/>
          </p:cNvSpPr>
          <p:nvPr>
            <p:ph type="sldNum" sz="quarter" idx="12"/>
          </p:nvPr>
        </p:nvSpPr>
        <p:spPr>
          <a:xfrm>
            <a:off x="8610600" y="6356350"/>
            <a:ext cx="3252032" cy="365125"/>
          </a:xfrm>
        </p:spPr>
        <p:txBody>
          <a:bodyPr/>
          <a:lstStyle>
            <a:lvl1pPr>
              <a:defRPr sz="1400"/>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accent5">
                    <a:lumMod val="75000"/>
                  </a:schemeClr>
                </a:solidFill>
              </a:defRPr>
            </a:lvl1pPr>
          </a:lstStyle>
          <a:p>
            <a:fld id="{F489DDFD-5B7B-4238-A50B-0AF5E281324A}" type="datetimeFigureOut">
              <a:rPr lang="ko-KR" altLang="en-US" smtClean="0"/>
              <a:pPr/>
              <a:t>2018-05-18</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accent5">
                    <a:lumMod val="75000"/>
                  </a:schemeClr>
                </a:solidFill>
              </a:defRPr>
            </a:lvl1pPr>
          </a:lstStyle>
          <a:p>
            <a:r>
              <a:rPr lang="en-US" altLang="ko-KR" smtClean="0"/>
              <a:t>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accent5">
                    <a:lumMod val="75000"/>
                  </a:schemeClr>
                </a:solidFill>
              </a:defRPr>
            </a:lvl1pPr>
          </a:lstStyle>
          <a:p>
            <a:r>
              <a:rPr lang="ko-KR" altLang="en-US" smtClean="0"/>
              <a:t> </a:t>
            </a:r>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0" r:id="rId3"/>
    <p:sldLayoutId id="2147483651" r:id="rId4"/>
    <p:sldLayoutId id="2147483652" r:id="rId5"/>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459191" cy="2387600"/>
          </a:xfrm>
        </p:spPr>
        <p:txBody>
          <a:bodyPr>
            <a:noAutofit/>
          </a:bodyPr>
          <a:lstStyle/>
          <a:p>
            <a:r>
              <a:rPr lang="en-US" altLang="ko-KR" sz="4000" b="1" dirty="0" smtClean="0"/>
              <a:t>LADN Use cases and LADN discovery</a:t>
            </a:r>
            <a:r>
              <a:rPr lang="en-US" altLang="ko-KR" sz="4000" b="1" dirty="0"/>
              <a:t/>
            </a:r>
            <a:br>
              <a:rPr lang="en-US" altLang="ko-KR" sz="4000" b="1" dirty="0"/>
            </a:br>
            <a:r>
              <a:rPr lang="en-US" altLang="ko-KR" sz="2800" b="1" dirty="0" smtClean="0"/>
              <a:t/>
            </a:r>
            <a:br>
              <a:rPr lang="en-US" altLang="ko-KR" sz="2800" b="1" dirty="0" smtClean="0"/>
            </a:br>
            <a:endParaRPr lang="ko-KR" altLang="en-US" sz="1050" b="1" dirty="0"/>
          </a:p>
        </p:txBody>
      </p:sp>
      <p:sp>
        <p:nvSpPr>
          <p:cNvPr id="3" name="부제목 2"/>
          <p:cNvSpPr>
            <a:spLocks noGrp="1"/>
          </p:cNvSpPr>
          <p:nvPr>
            <p:ph type="subTitle" idx="1"/>
          </p:nvPr>
        </p:nvSpPr>
        <p:spPr>
          <a:xfrm>
            <a:off x="1524000" y="3858516"/>
            <a:ext cx="9144000" cy="1655762"/>
          </a:xfrm>
        </p:spPr>
        <p:txBody>
          <a:bodyPr>
            <a:normAutofit/>
          </a:bodyPr>
          <a:lstStyle/>
          <a:p>
            <a:r>
              <a:rPr lang="en-US" altLang="ko-KR" dirty="0" smtClean="0"/>
              <a:t>2018. 05</a:t>
            </a:r>
          </a:p>
          <a:p>
            <a:r>
              <a:rPr lang="en-US" altLang="ko-KR" dirty="0" smtClean="0"/>
              <a:t>Samsung Electronics</a:t>
            </a:r>
            <a:endParaRPr lang="ko-KR" altLang="en-US" dirty="0"/>
          </a:p>
        </p:txBody>
      </p:sp>
    </p:spTree>
    <p:extLst>
      <p:ext uri="{BB962C8B-B14F-4D97-AF65-F5344CB8AC3E}">
        <p14:creationId xmlns:p14="http://schemas.microsoft.com/office/powerpoint/2010/main" val="2820818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sz="3600" dirty="0" smtClean="0"/>
              <a:t>Scenario A. Operator LADN service with APP</a:t>
            </a:r>
            <a:endParaRPr lang="ko-KR" altLang="en-US" sz="3600" dirty="0"/>
          </a:p>
        </p:txBody>
      </p:sp>
      <p:sp>
        <p:nvSpPr>
          <p:cNvPr id="3" name="Content Placeholder 2"/>
          <p:cNvSpPr>
            <a:spLocks noGrp="1"/>
          </p:cNvSpPr>
          <p:nvPr>
            <p:ph idx="1"/>
          </p:nvPr>
        </p:nvSpPr>
        <p:spPr>
          <a:xfrm>
            <a:off x="320510" y="1404595"/>
            <a:ext cx="11547837" cy="1156516"/>
          </a:xfrm>
        </p:spPr>
        <p:txBody>
          <a:bodyPr>
            <a:normAutofit/>
          </a:bodyPr>
          <a:lstStyle/>
          <a:p>
            <a:r>
              <a:rPr lang="en-US" altLang="ko-KR" sz="2000" dirty="0" smtClean="0"/>
              <a:t>Operator deploy LADN service</a:t>
            </a:r>
          </a:p>
          <a:p>
            <a:pPr lvl="1"/>
            <a:r>
              <a:rPr lang="en-US" altLang="ko-KR" sz="1800" dirty="0" smtClean="0"/>
              <a:t>Operator provides the LADN configuration, connectivity and service including UE application.</a:t>
            </a:r>
          </a:p>
          <a:p>
            <a:pPr lvl="1"/>
            <a:r>
              <a:rPr lang="en-US" altLang="ko-KR" sz="1800" dirty="0" smtClean="0"/>
              <a:t>AMF provides LADN Information to the UE to notify the LADN application.</a:t>
            </a:r>
            <a:endParaRPr lang="ko-KR" altLang="en-US" sz="1800" dirty="0"/>
          </a:p>
        </p:txBody>
      </p:sp>
      <p:cxnSp>
        <p:nvCxnSpPr>
          <p:cNvPr id="122" name="Straight Arrow Connector 121"/>
          <p:cNvCxnSpPr/>
          <p:nvPr/>
        </p:nvCxnSpPr>
        <p:spPr>
          <a:xfrm flipV="1">
            <a:off x="2465977" y="4861787"/>
            <a:ext cx="3310804" cy="761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V="1">
            <a:off x="6583762" y="4856081"/>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flipH="1">
            <a:off x="2456344" y="5204427"/>
            <a:ext cx="3238275" cy="2161"/>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H="1">
            <a:off x="6560286" y="5200719"/>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6559008" y="5176502"/>
            <a:ext cx="1497431" cy="276999"/>
          </a:xfrm>
          <a:prstGeom prst="rect">
            <a:avLst/>
          </a:prstGeom>
          <a:noFill/>
        </p:spPr>
        <p:txBody>
          <a:bodyPr wrap="square" rtlCol="0">
            <a:spAutoFit/>
          </a:bodyPr>
          <a:lstStyle/>
          <a:p>
            <a:r>
              <a:rPr lang="en-US" altLang="ko-KR" sz="1200" b="1" dirty="0" smtClean="0">
                <a:solidFill>
                  <a:schemeClr val="accent1">
                    <a:lumMod val="50000"/>
                  </a:schemeClr>
                </a:solidFill>
              </a:rPr>
              <a:t>Subscribed DNN</a:t>
            </a:r>
          </a:p>
        </p:txBody>
      </p:sp>
      <p:sp>
        <p:nvSpPr>
          <p:cNvPr id="128" name="TextBox 127"/>
          <p:cNvSpPr txBox="1"/>
          <p:nvPr/>
        </p:nvSpPr>
        <p:spPr>
          <a:xfrm>
            <a:off x="3099227" y="4553265"/>
            <a:ext cx="1811020" cy="276999"/>
          </a:xfrm>
          <a:prstGeom prst="rect">
            <a:avLst/>
          </a:prstGeom>
          <a:noFill/>
        </p:spPr>
        <p:txBody>
          <a:bodyPr wrap="square" rtlCol="0">
            <a:spAutoFit/>
          </a:bodyPr>
          <a:lstStyle/>
          <a:p>
            <a:r>
              <a:rPr lang="en-US" altLang="ko-KR" sz="1200" b="1" dirty="0" smtClean="0">
                <a:solidFill>
                  <a:schemeClr val="accent1">
                    <a:lumMod val="50000"/>
                  </a:schemeClr>
                </a:solidFill>
              </a:rPr>
              <a:t>Registration Request</a:t>
            </a:r>
          </a:p>
        </p:txBody>
      </p:sp>
      <p:grpSp>
        <p:nvGrpSpPr>
          <p:cNvPr id="10" name="Group 9"/>
          <p:cNvGrpSpPr/>
          <p:nvPr/>
        </p:nvGrpSpPr>
        <p:grpSpPr>
          <a:xfrm>
            <a:off x="1553101" y="2416194"/>
            <a:ext cx="9920673" cy="3677584"/>
            <a:chOff x="1553101" y="2416194"/>
            <a:chExt cx="9920673" cy="3677584"/>
          </a:xfrm>
        </p:grpSpPr>
        <p:grpSp>
          <p:nvGrpSpPr>
            <p:cNvPr id="4" name="Group 3"/>
            <p:cNvGrpSpPr/>
            <p:nvPr/>
          </p:nvGrpSpPr>
          <p:grpSpPr>
            <a:xfrm>
              <a:off x="1553101" y="2416194"/>
              <a:ext cx="9920673" cy="3677584"/>
              <a:chOff x="1553101" y="2416194"/>
              <a:chExt cx="9920673" cy="3677584"/>
            </a:xfrm>
          </p:grpSpPr>
          <p:sp>
            <p:nvSpPr>
              <p:cNvPr id="2076" name="Rounded Rectangle 2075"/>
              <p:cNvSpPr/>
              <p:nvPr/>
            </p:nvSpPr>
            <p:spPr>
              <a:xfrm>
                <a:off x="10210799" y="3357024"/>
                <a:ext cx="1262975" cy="1262601"/>
              </a:xfrm>
              <a:prstGeom prst="roundRect">
                <a:avLst>
                  <a:gd name="adj" fmla="val 43055"/>
                </a:avLst>
              </a:prstGeom>
              <a:solidFill>
                <a:schemeClr val="accent1">
                  <a:lumMod val="20000"/>
                  <a:lumOff val="80000"/>
                </a:schemeClr>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 name="Group 4"/>
              <p:cNvGrpSpPr/>
              <p:nvPr/>
            </p:nvGrpSpPr>
            <p:grpSpPr>
              <a:xfrm>
                <a:off x="1674632" y="4710195"/>
                <a:ext cx="785216" cy="764208"/>
                <a:chOff x="1115343" y="4197743"/>
                <a:chExt cx="445294" cy="426961"/>
              </a:xfrm>
            </p:grpSpPr>
            <p:grpSp>
              <p:nvGrpSpPr>
                <p:cNvPr id="48" name="Group 47"/>
                <p:cNvGrpSpPr/>
                <p:nvPr/>
              </p:nvGrpSpPr>
              <p:grpSpPr>
                <a:xfrm>
                  <a:off x="1209451" y="4197743"/>
                  <a:ext cx="267209" cy="426961"/>
                  <a:chOff x="3781722" y="2594317"/>
                  <a:chExt cx="700617" cy="991307"/>
                </a:xfrm>
              </p:grpSpPr>
              <p:sp>
                <p:nvSpPr>
                  <p:cNvPr id="50"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1"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2"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3"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4"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5"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6"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7"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8"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9"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0"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1"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2"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3"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49" name="Rounded Rectangle 48"/>
                <p:cNvSpPr/>
                <p:nvPr/>
              </p:nvSpPr>
              <p:spPr>
                <a:xfrm>
                  <a:off x="1115343" y="430831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UE</a:t>
                  </a:r>
                  <a:endParaRPr lang="ko-KR" altLang="en-US" sz="1400" b="1" dirty="0">
                    <a:solidFill>
                      <a:schemeClr val="tx1"/>
                    </a:solidFill>
                    <a:latin typeface="+mn-ea"/>
                  </a:endParaRPr>
                </a:p>
              </p:txBody>
            </p:sp>
          </p:grpSp>
          <p:sp>
            <p:nvSpPr>
              <p:cNvPr id="6" name="Oval 5"/>
              <p:cNvSpPr/>
              <p:nvPr/>
            </p:nvSpPr>
            <p:spPr>
              <a:xfrm>
                <a:off x="3096571" y="5143499"/>
                <a:ext cx="1854358" cy="322077"/>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7" name="Group 6"/>
              <p:cNvGrpSpPr/>
              <p:nvPr/>
            </p:nvGrpSpPr>
            <p:grpSpPr>
              <a:xfrm>
                <a:off x="4928451" y="5039419"/>
                <a:ext cx="344119" cy="390979"/>
                <a:chOff x="2129951" y="5472760"/>
                <a:chExt cx="295651" cy="475336"/>
              </a:xfrm>
            </p:grpSpPr>
            <p:sp>
              <p:nvSpPr>
                <p:cNvPr id="42"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43"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44"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5"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6"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7"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8" name="Group 7"/>
              <p:cNvGrpSpPr/>
              <p:nvPr/>
            </p:nvGrpSpPr>
            <p:grpSpPr>
              <a:xfrm>
                <a:off x="5770872" y="4633741"/>
                <a:ext cx="800204" cy="692596"/>
                <a:chOff x="4864552" y="2996565"/>
                <a:chExt cx="453794" cy="386952"/>
              </a:xfrm>
            </p:grpSpPr>
            <p:grpSp>
              <p:nvGrpSpPr>
                <p:cNvPr id="30" name="Group 29"/>
                <p:cNvGrpSpPr/>
                <p:nvPr/>
              </p:nvGrpSpPr>
              <p:grpSpPr>
                <a:xfrm>
                  <a:off x="4864552" y="2996565"/>
                  <a:ext cx="453794" cy="202370"/>
                  <a:chOff x="4864552" y="2996565"/>
                  <a:chExt cx="453794" cy="202370"/>
                </a:xfrm>
              </p:grpSpPr>
              <p:grpSp>
                <p:nvGrpSpPr>
                  <p:cNvPr id="37" name="Group 36"/>
                  <p:cNvGrpSpPr/>
                  <p:nvPr/>
                </p:nvGrpSpPr>
                <p:grpSpPr>
                  <a:xfrm>
                    <a:off x="4871379" y="3059898"/>
                    <a:ext cx="446967" cy="139037"/>
                    <a:chOff x="2755572" y="2723780"/>
                    <a:chExt cx="446967" cy="139037"/>
                  </a:xfrm>
                </p:grpSpPr>
                <p:cxnSp>
                  <p:nvCxnSpPr>
                    <p:cNvPr id="39" name="Straight Connector 3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0" name="Straight Connector 3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1" name="Straight Connector 4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38" name="Rounded Rectangle 3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31" name="Group 30"/>
                <p:cNvGrpSpPr/>
                <p:nvPr/>
              </p:nvGrpSpPr>
              <p:grpSpPr>
                <a:xfrm>
                  <a:off x="4866933" y="3246861"/>
                  <a:ext cx="445294" cy="136656"/>
                  <a:chOff x="4869656" y="2796892"/>
                  <a:chExt cx="445294" cy="136656"/>
                </a:xfrm>
              </p:grpSpPr>
              <p:sp>
                <p:nvSpPr>
                  <p:cNvPr id="33" name="Rounded Rectangle 3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4" name="Flowchart: Terminator 3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5" name="Oval 3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36" name="Flowchart: Terminator 3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32" name="Oval 3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9" name="Group 8"/>
              <p:cNvGrpSpPr/>
              <p:nvPr/>
            </p:nvGrpSpPr>
            <p:grpSpPr>
              <a:xfrm>
                <a:off x="7895482" y="4630421"/>
                <a:ext cx="800204" cy="692596"/>
                <a:chOff x="4864552" y="2996565"/>
                <a:chExt cx="453794" cy="386952"/>
              </a:xfrm>
            </p:grpSpPr>
            <p:grpSp>
              <p:nvGrpSpPr>
                <p:cNvPr id="18" name="Group 17"/>
                <p:cNvGrpSpPr/>
                <p:nvPr/>
              </p:nvGrpSpPr>
              <p:grpSpPr>
                <a:xfrm>
                  <a:off x="4864552" y="2996565"/>
                  <a:ext cx="453794" cy="202370"/>
                  <a:chOff x="4864552" y="2996565"/>
                  <a:chExt cx="453794" cy="202370"/>
                </a:xfrm>
              </p:grpSpPr>
              <p:grpSp>
                <p:nvGrpSpPr>
                  <p:cNvPr id="25" name="Group 24"/>
                  <p:cNvGrpSpPr/>
                  <p:nvPr/>
                </p:nvGrpSpPr>
                <p:grpSpPr>
                  <a:xfrm>
                    <a:off x="4871379" y="3059898"/>
                    <a:ext cx="446967" cy="139037"/>
                    <a:chOff x="2755572" y="2723780"/>
                    <a:chExt cx="446967" cy="139037"/>
                  </a:xfrm>
                </p:grpSpPr>
                <p:cxnSp>
                  <p:nvCxnSpPr>
                    <p:cNvPr id="27" name="Straight Connector 26"/>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28" name="Straight Connector 27"/>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29" name="Straight Connector 28"/>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26" name="Rounded Rectangle 25"/>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19" name="Group 18"/>
                <p:cNvGrpSpPr/>
                <p:nvPr/>
              </p:nvGrpSpPr>
              <p:grpSpPr>
                <a:xfrm>
                  <a:off x="4866933" y="3246861"/>
                  <a:ext cx="445294" cy="136656"/>
                  <a:chOff x="4869656" y="2796892"/>
                  <a:chExt cx="445294" cy="136656"/>
                </a:xfrm>
              </p:grpSpPr>
              <p:sp>
                <p:nvSpPr>
                  <p:cNvPr id="21" name="Rounded Rectangle 20"/>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22" name="Flowchart: Terminator 21"/>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23" name="Oval 22"/>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24" name="Flowchart: Terminator 23"/>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20" name="Oval 19"/>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65" name="Rounded Rectangle 64"/>
              <p:cNvSpPr/>
              <p:nvPr/>
            </p:nvSpPr>
            <p:spPr>
              <a:xfrm>
                <a:off x="1853937" y="4268325"/>
                <a:ext cx="520717" cy="29142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t>APP</a:t>
                </a:r>
              </a:p>
            </p:txBody>
          </p:sp>
          <p:sp>
            <p:nvSpPr>
              <p:cNvPr id="67" name="TextBox 66"/>
              <p:cNvSpPr txBox="1"/>
              <p:nvPr/>
            </p:nvSpPr>
            <p:spPr>
              <a:xfrm>
                <a:off x="1553101" y="3863630"/>
                <a:ext cx="1617816" cy="415498"/>
              </a:xfrm>
              <a:prstGeom prst="rect">
                <a:avLst/>
              </a:prstGeom>
              <a:noFill/>
            </p:spPr>
            <p:txBody>
              <a:bodyPr wrap="square" rtlCol="0">
                <a:spAutoFit/>
              </a:bodyPr>
              <a:lstStyle/>
              <a:p>
                <a:r>
                  <a:rPr lang="en-US" altLang="ko-KR" sz="1050" b="1" dirty="0" smtClean="0">
                    <a:solidFill>
                      <a:srgbClr val="C00000"/>
                    </a:solidFill>
                  </a:rPr>
                  <a:t>Operator Application</a:t>
                </a:r>
              </a:p>
              <a:p>
                <a:r>
                  <a:rPr lang="en-US" altLang="ko-KR" sz="1050" b="1" dirty="0" smtClean="0">
                    <a:solidFill>
                      <a:srgbClr val="C00000"/>
                    </a:solidFill>
                  </a:rPr>
                  <a:t>(LADN DNN)</a:t>
                </a:r>
              </a:p>
            </p:txBody>
          </p:sp>
          <p:grpSp>
            <p:nvGrpSpPr>
              <p:cNvPr id="69" name="Group 68"/>
              <p:cNvGrpSpPr/>
              <p:nvPr/>
            </p:nvGrpSpPr>
            <p:grpSpPr>
              <a:xfrm>
                <a:off x="10612972" y="3523456"/>
                <a:ext cx="481578" cy="580299"/>
                <a:chOff x="6461433" y="2746058"/>
                <a:chExt cx="1586139" cy="2123021"/>
              </a:xfrm>
            </p:grpSpPr>
            <p:sp>
              <p:nvSpPr>
                <p:cNvPr id="70" name="Oval 69"/>
                <p:cNvSpPr/>
                <p:nvPr/>
              </p:nvSpPr>
              <p:spPr>
                <a:xfrm>
                  <a:off x="6748292" y="2928938"/>
                  <a:ext cx="950759" cy="9753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Oval 70"/>
                <p:cNvSpPr/>
                <p:nvPr/>
              </p:nvSpPr>
              <p:spPr>
                <a:xfrm>
                  <a:off x="6488033" y="3298508"/>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2" name="Oval 71"/>
                <p:cNvSpPr/>
                <p:nvPr/>
              </p:nvSpPr>
              <p:spPr>
                <a:xfrm>
                  <a:off x="7742231" y="3296127"/>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3" name="Block Arc 72"/>
                <p:cNvSpPr/>
                <p:nvPr/>
              </p:nvSpPr>
              <p:spPr>
                <a:xfrm>
                  <a:off x="6574393" y="2746058"/>
                  <a:ext cx="1305486" cy="1127760"/>
                </a:xfrm>
                <a:prstGeom prst="blockArc">
                  <a:avLst>
                    <a:gd name="adj1" fmla="val 10825548"/>
                    <a:gd name="adj2" fmla="val 0"/>
                    <a:gd name="adj3" fmla="val 485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4" name="Group 73"/>
                <p:cNvGrpSpPr/>
                <p:nvPr/>
              </p:nvGrpSpPr>
              <p:grpSpPr>
                <a:xfrm>
                  <a:off x="7175401" y="3416618"/>
                  <a:ext cx="678834" cy="327660"/>
                  <a:chOff x="5494331" y="3368664"/>
                  <a:chExt cx="678834" cy="319014"/>
                </a:xfrm>
                <a:solidFill>
                  <a:srgbClr val="FFFF00"/>
                </a:solidFill>
              </p:grpSpPr>
              <p:sp>
                <p:nvSpPr>
                  <p:cNvPr id="78" name="Oval 77"/>
                  <p:cNvSpPr/>
                  <p:nvPr/>
                </p:nvSpPr>
                <p:spPr>
                  <a:xfrm>
                    <a:off x="5494331" y="3516705"/>
                    <a:ext cx="224008" cy="170973"/>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9" name="Minus 78"/>
                  <p:cNvSpPr/>
                  <p:nvPr/>
                </p:nvSpPr>
                <p:spPr>
                  <a:xfrm rot="20241600">
                    <a:off x="5606149" y="3368664"/>
                    <a:ext cx="567016" cy="276066"/>
                  </a:xfrm>
                  <a:prstGeom prst="mathMinus">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5" name="Rounded Rectangle 74"/>
                <p:cNvSpPr/>
                <p:nvPr/>
              </p:nvSpPr>
              <p:spPr>
                <a:xfrm>
                  <a:off x="6779248" y="3947059"/>
                  <a:ext cx="950508" cy="9220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Rounded Rectangle 75"/>
                <p:cNvSpPr/>
                <p:nvPr/>
              </p:nvSpPr>
              <p:spPr>
                <a:xfrm>
                  <a:off x="778731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Rounded Rectangle 76"/>
                <p:cNvSpPr/>
                <p:nvPr/>
              </p:nvSpPr>
              <p:spPr>
                <a:xfrm>
                  <a:off x="646143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94" name="Group 93"/>
              <p:cNvGrpSpPr/>
              <p:nvPr/>
            </p:nvGrpSpPr>
            <p:grpSpPr>
              <a:xfrm>
                <a:off x="8109767" y="3696568"/>
                <a:ext cx="341760" cy="604522"/>
                <a:chOff x="2506319" y="1221965"/>
                <a:chExt cx="456500" cy="719723"/>
              </a:xfrm>
            </p:grpSpPr>
            <p:sp>
              <p:nvSpPr>
                <p:cNvPr id="95" name="Rounded Rectangle 94"/>
                <p:cNvSpPr/>
                <p:nvPr/>
              </p:nvSpPr>
              <p:spPr>
                <a:xfrm>
                  <a:off x="2507338" y="1280401"/>
                  <a:ext cx="455481" cy="661287"/>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6" name="Trapezoid 95"/>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7" name="Rounded Rectangle 96"/>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8" name="Rounded Rectangle 97"/>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9" name="Oval 98"/>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0" name="Oval 99"/>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101" name="Rounded Rectangle 100"/>
              <p:cNvSpPr/>
              <p:nvPr/>
            </p:nvSpPr>
            <p:spPr>
              <a:xfrm>
                <a:off x="7935812" y="3533210"/>
                <a:ext cx="722413" cy="2359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smtClean="0"/>
                  <a:t>Service</a:t>
                </a:r>
                <a:endParaRPr lang="ko-KR" altLang="en-US" sz="1200" dirty="0"/>
              </a:p>
            </p:txBody>
          </p:sp>
          <p:cxnSp>
            <p:nvCxnSpPr>
              <p:cNvPr id="105" name="Straight Arrow Connector 104"/>
              <p:cNvCxnSpPr/>
              <p:nvPr/>
            </p:nvCxnSpPr>
            <p:spPr>
              <a:xfrm flipH="1">
                <a:off x="8810627" y="4352925"/>
                <a:ext cx="1428748" cy="75247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H="1" flipV="1">
                <a:off x="8658229" y="3952876"/>
                <a:ext cx="1496783" cy="9387"/>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9" name="TextBox 118"/>
              <p:cNvSpPr txBox="1"/>
              <p:nvPr/>
            </p:nvSpPr>
            <p:spPr>
              <a:xfrm>
                <a:off x="10467719" y="4103921"/>
                <a:ext cx="923284" cy="461665"/>
              </a:xfrm>
              <a:prstGeom prst="rect">
                <a:avLst/>
              </a:prstGeom>
              <a:noFill/>
            </p:spPr>
            <p:txBody>
              <a:bodyPr wrap="square" rtlCol="0">
                <a:spAutoFit/>
              </a:bodyPr>
              <a:lstStyle/>
              <a:p>
                <a:r>
                  <a:rPr lang="en-US" altLang="ko-KR" sz="1200" b="1" dirty="0" smtClean="0">
                    <a:solidFill>
                      <a:srgbClr val="C00000"/>
                    </a:solidFill>
                  </a:rPr>
                  <a:t>Mobile</a:t>
                </a:r>
              </a:p>
              <a:p>
                <a:r>
                  <a:rPr lang="en-US" altLang="ko-KR" sz="1200" b="1" dirty="0" smtClean="0">
                    <a:solidFill>
                      <a:srgbClr val="C00000"/>
                    </a:solidFill>
                  </a:rPr>
                  <a:t>Operator</a:t>
                </a:r>
              </a:p>
            </p:txBody>
          </p:sp>
          <p:sp>
            <p:nvSpPr>
              <p:cNvPr id="120" name="TextBox 119"/>
              <p:cNvSpPr txBox="1"/>
              <p:nvPr/>
            </p:nvSpPr>
            <p:spPr>
              <a:xfrm>
                <a:off x="8944407" y="4348091"/>
                <a:ext cx="1058042" cy="415498"/>
              </a:xfrm>
              <a:prstGeom prst="rect">
                <a:avLst/>
              </a:prstGeom>
              <a:noFill/>
            </p:spPr>
            <p:txBody>
              <a:bodyPr wrap="square" rtlCol="0">
                <a:spAutoFit/>
              </a:bodyPr>
              <a:lstStyle/>
              <a:p>
                <a:r>
                  <a:rPr lang="en-US" altLang="ko-KR" sz="1050" b="1" dirty="0" smtClean="0">
                    <a:solidFill>
                      <a:srgbClr val="C00000"/>
                    </a:solidFill>
                  </a:rPr>
                  <a:t>Configure LADN DNN</a:t>
                </a:r>
              </a:p>
            </p:txBody>
          </p:sp>
          <p:sp>
            <p:nvSpPr>
              <p:cNvPr id="121" name="TextBox 120"/>
              <p:cNvSpPr txBox="1"/>
              <p:nvPr/>
            </p:nvSpPr>
            <p:spPr>
              <a:xfrm>
                <a:off x="9136193" y="3538401"/>
                <a:ext cx="1492688" cy="415498"/>
              </a:xfrm>
              <a:prstGeom prst="rect">
                <a:avLst/>
              </a:prstGeom>
              <a:noFill/>
            </p:spPr>
            <p:txBody>
              <a:bodyPr wrap="square" rtlCol="0">
                <a:spAutoFit/>
              </a:bodyPr>
              <a:lstStyle/>
              <a:p>
                <a:r>
                  <a:rPr lang="en-US" altLang="ko-KR" sz="1050" b="1" dirty="0" smtClean="0">
                    <a:solidFill>
                      <a:srgbClr val="C00000"/>
                    </a:solidFill>
                  </a:rPr>
                  <a:t>Launch LADN service</a:t>
                </a:r>
              </a:p>
            </p:txBody>
          </p:sp>
          <p:grpSp>
            <p:nvGrpSpPr>
              <p:cNvPr id="2063" name="Group 2062"/>
              <p:cNvGrpSpPr/>
              <p:nvPr/>
            </p:nvGrpSpPr>
            <p:grpSpPr>
              <a:xfrm>
                <a:off x="5689845" y="5435529"/>
                <a:ext cx="1474657" cy="658249"/>
                <a:chOff x="5078543" y="2466975"/>
                <a:chExt cx="1474657" cy="658249"/>
              </a:xfrm>
            </p:grpSpPr>
            <p:sp>
              <p:nvSpPr>
                <p:cNvPr id="2061" name="Folded Corner 2060"/>
                <p:cNvSpPr/>
                <p:nvPr/>
              </p:nvSpPr>
              <p:spPr>
                <a:xfrm>
                  <a:off x="5086604" y="2704244"/>
                  <a:ext cx="1466596" cy="391382"/>
                </a:xfrm>
                <a:prstGeom prst="foldedCorner">
                  <a:avLst>
                    <a:gd name="adj" fmla="val 36905"/>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TextBox 123"/>
                <p:cNvSpPr txBox="1"/>
                <p:nvPr/>
              </p:nvSpPr>
              <p:spPr>
                <a:xfrm>
                  <a:off x="5078543" y="2709726"/>
                  <a:ext cx="1436557" cy="415498"/>
                </a:xfrm>
                <a:prstGeom prst="rect">
                  <a:avLst/>
                </a:prstGeom>
                <a:noFill/>
              </p:spPr>
              <p:txBody>
                <a:bodyPr wrap="square" rtlCol="0">
                  <a:spAutoFit/>
                </a:bodyPr>
                <a:lstStyle/>
                <a:p>
                  <a:r>
                    <a:rPr lang="en-US" altLang="ko-KR" sz="1000" b="1" dirty="0" smtClean="0">
                      <a:solidFill>
                        <a:srgbClr val="C00000"/>
                      </a:solidFill>
                    </a:rPr>
                    <a:t>LADN DNN</a:t>
                  </a:r>
                </a:p>
                <a:p>
                  <a:r>
                    <a:rPr lang="en-US" altLang="ko-KR" sz="1000" b="1" dirty="0" smtClean="0">
                      <a:solidFill>
                        <a:srgbClr val="C00000"/>
                      </a:solidFill>
                    </a:rPr>
                    <a:t>LADN Service Area</a:t>
                  </a:r>
                </a:p>
              </p:txBody>
            </p:sp>
            <p:sp>
              <p:nvSpPr>
                <p:cNvPr id="2062" name="Rectangle 2061"/>
                <p:cNvSpPr/>
                <p:nvPr/>
              </p:nvSpPr>
              <p:spPr>
                <a:xfrm>
                  <a:off x="5086604" y="2466975"/>
                  <a:ext cx="1466596" cy="2344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b="1" dirty="0">
                      <a:solidFill>
                        <a:schemeClr val="bg1"/>
                      </a:solidFill>
                    </a:rPr>
                    <a:t>LADN </a:t>
                  </a:r>
                  <a:r>
                    <a:rPr lang="en-US" altLang="ko-KR" sz="1000" b="1" dirty="0" smtClean="0">
                      <a:solidFill>
                        <a:schemeClr val="bg1"/>
                      </a:solidFill>
                    </a:rPr>
                    <a:t>Information</a:t>
                  </a:r>
                  <a:endParaRPr lang="ko-KR" altLang="en-US" sz="1000" b="1" dirty="0">
                    <a:solidFill>
                      <a:schemeClr val="bg1"/>
                    </a:solidFill>
                  </a:endParaRPr>
                </a:p>
              </p:txBody>
            </p:sp>
          </p:grpSp>
          <p:sp>
            <p:nvSpPr>
              <p:cNvPr id="2069" name="Arc 2068"/>
              <p:cNvSpPr/>
              <p:nvPr/>
            </p:nvSpPr>
            <p:spPr>
              <a:xfrm>
                <a:off x="4172941" y="2416194"/>
                <a:ext cx="6299195" cy="3632957"/>
              </a:xfrm>
              <a:prstGeom prst="arc">
                <a:avLst>
                  <a:gd name="adj1" fmla="val 461166"/>
                  <a:gd name="adj2" fmla="val 5605045"/>
                </a:avLst>
              </a:prstGeom>
              <a:noFill/>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5" name="TextBox 134"/>
              <p:cNvSpPr txBox="1"/>
              <p:nvPr/>
            </p:nvSpPr>
            <p:spPr>
              <a:xfrm>
                <a:off x="8601420" y="5635050"/>
                <a:ext cx="1409268" cy="415498"/>
              </a:xfrm>
              <a:prstGeom prst="rect">
                <a:avLst/>
              </a:prstGeom>
              <a:noFill/>
            </p:spPr>
            <p:txBody>
              <a:bodyPr wrap="square" rtlCol="0">
                <a:spAutoFit/>
              </a:bodyPr>
              <a:lstStyle/>
              <a:p>
                <a:r>
                  <a:rPr lang="en-US" altLang="ko-KR" sz="1050" b="1" dirty="0" smtClean="0">
                    <a:solidFill>
                      <a:srgbClr val="C00000"/>
                    </a:solidFill>
                  </a:rPr>
                  <a:t>Configure LADN Information</a:t>
                </a:r>
              </a:p>
            </p:txBody>
          </p:sp>
          <p:sp>
            <p:nvSpPr>
              <p:cNvPr id="136" name="TextBox 135"/>
              <p:cNvSpPr txBox="1"/>
              <p:nvPr/>
            </p:nvSpPr>
            <p:spPr>
              <a:xfrm>
                <a:off x="8787983" y="2871249"/>
                <a:ext cx="1627627" cy="415498"/>
              </a:xfrm>
              <a:prstGeom prst="rect">
                <a:avLst/>
              </a:prstGeom>
              <a:noFill/>
            </p:spPr>
            <p:txBody>
              <a:bodyPr wrap="square" rtlCol="0">
                <a:spAutoFit/>
              </a:bodyPr>
              <a:lstStyle/>
              <a:p>
                <a:r>
                  <a:rPr lang="en-US" altLang="ko-KR" sz="1050" b="1" dirty="0" smtClean="0">
                    <a:solidFill>
                      <a:srgbClr val="C00000"/>
                    </a:solidFill>
                  </a:rPr>
                  <a:t>Provide Mobile APP (w/ LADN DNN)</a:t>
                </a:r>
              </a:p>
            </p:txBody>
          </p:sp>
          <p:grpSp>
            <p:nvGrpSpPr>
              <p:cNvPr id="145" name="Group 144"/>
              <p:cNvGrpSpPr/>
              <p:nvPr/>
            </p:nvGrpSpPr>
            <p:grpSpPr>
              <a:xfrm>
                <a:off x="7190427" y="3988051"/>
                <a:ext cx="458943" cy="490674"/>
                <a:chOff x="4864552" y="2996565"/>
                <a:chExt cx="453794" cy="386952"/>
              </a:xfrm>
            </p:grpSpPr>
            <p:grpSp>
              <p:nvGrpSpPr>
                <p:cNvPr id="146" name="Group 145"/>
                <p:cNvGrpSpPr/>
                <p:nvPr/>
              </p:nvGrpSpPr>
              <p:grpSpPr>
                <a:xfrm>
                  <a:off x="4864552" y="2996565"/>
                  <a:ext cx="453794" cy="202370"/>
                  <a:chOff x="4864552" y="2996565"/>
                  <a:chExt cx="453794" cy="202370"/>
                </a:xfrm>
              </p:grpSpPr>
              <p:grpSp>
                <p:nvGrpSpPr>
                  <p:cNvPr id="153" name="Group 152"/>
                  <p:cNvGrpSpPr/>
                  <p:nvPr/>
                </p:nvGrpSpPr>
                <p:grpSpPr>
                  <a:xfrm>
                    <a:off x="4871379" y="3059898"/>
                    <a:ext cx="446967" cy="139037"/>
                    <a:chOff x="2755572" y="2723780"/>
                    <a:chExt cx="446967" cy="139037"/>
                  </a:xfrm>
                </p:grpSpPr>
                <p:cxnSp>
                  <p:nvCxnSpPr>
                    <p:cNvPr id="155" name="Straight Connector 154"/>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56" name="Straight Connector 155"/>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57" name="Straight Connector 156"/>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54" name="Rounded Rectangle 153"/>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SMF</a:t>
                    </a:r>
                    <a:endParaRPr lang="ko-KR" altLang="en-US" sz="1000" b="1" dirty="0">
                      <a:solidFill>
                        <a:schemeClr val="tx1"/>
                      </a:solidFill>
                      <a:latin typeface="+mn-ea"/>
                    </a:endParaRPr>
                  </a:p>
                </p:txBody>
              </p:sp>
            </p:grpSp>
            <p:grpSp>
              <p:nvGrpSpPr>
                <p:cNvPr id="147" name="Group 146"/>
                <p:cNvGrpSpPr/>
                <p:nvPr/>
              </p:nvGrpSpPr>
              <p:grpSpPr>
                <a:xfrm>
                  <a:off x="4866933" y="3246861"/>
                  <a:ext cx="445294" cy="136656"/>
                  <a:chOff x="4869656" y="2796892"/>
                  <a:chExt cx="445294" cy="136656"/>
                </a:xfrm>
              </p:grpSpPr>
              <p:sp>
                <p:nvSpPr>
                  <p:cNvPr id="149" name="Rounded Rectangle 148"/>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50" name="Flowchart: Terminator 149"/>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51" name="Oval 150"/>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52" name="Flowchart: Terminator 151"/>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48" name="Oval 147"/>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176" name="Group 175"/>
              <p:cNvGrpSpPr/>
              <p:nvPr/>
            </p:nvGrpSpPr>
            <p:grpSpPr>
              <a:xfrm>
                <a:off x="7191498" y="3465218"/>
                <a:ext cx="458943" cy="490674"/>
                <a:chOff x="4864552" y="2996565"/>
                <a:chExt cx="453794" cy="386952"/>
              </a:xfrm>
            </p:grpSpPr>
            <p:grpSp>
              <p:nvGrpSpPr>
                <p:cNvPr id="177" name="Group 176"/>
                <p:cNvGrpSpPr/>
                <p:nvPr/>
              </p:nvGrpSpPr>
              <p:grpSpPr>
                <a:xfrm>
                  <a:off x="4864552" y="2996565"/>
                  <a:ext cx="453794" cy="202370"/>
                  <a:chOff x="4864552" y="2996565"/>
                  <a:chExt cx="453794" cy="202370"/>
                </a:xfrm>
              </p:grpSpPr>
              <p:grpSp>
                <p:nvGrpSpPr>
                  <p:cNvPr id="184" name="Group 183"/>
                  <p:cNvGrpSpPr/>
                  <p:nvPr/>
                </p:nvGrpSpPr>
                <p:grpSpPr>
                  <a:xfrm>
                    <a:off x="4871379" y="3059898"/>
                    <a:ext cx="446967" cy="139037"/>
                    <a:chOff x="2755572" y="2723780"/>
                    <a:chExt cx="446967" cy="139037"/>
                  </a:xfrm>
                </p:grpSpPr>
                <p:cxnSp>
                  <p:nvCxnSpPr>
                    <p:cNvPr id="186" name="Straight Connector 185"/>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87" name="Straight Connector 186"/>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88" name="Straight Connector 187"/>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85" name="Rounded Rectangle 184"/>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UPF</a:t>
                    </a:r>
                    <a:endParaRPr lang="ko-KR" altLang="en-US" sz="1000" b="1" dirty="0">
                      <a:solidFill>
                        <a:schemeClr val="tx1"/>
                      </a:solidFill>
                      <a:latin typeface="+mn-ea"/>
                    </a:endParaRPr>
                  </a:p>
                </p:txBody>
              </p:sp>
            </p:grpSp>
            <p:grpSp>
              <p:nvGrpSpPr>
                <p:cNvPr id="178" name="Group 177"/>
                <p:cNvGrpSpPr/>
                <p:nvPr/>
              </p:nvGrpSpPr>
              <p:grpSpPr>
                <a:xfrm>
                  <a:off x="4866933" y="3246861"/>
                  <a:ext cx="445294" cy="136656"/>
                  <a:chOff x="4869656" y="2796892"/>
                  <a:chExt cx="445294" cy="136656"/>
                </a:xfrm>
              </p:grpSpPr>
              <p:sp>
                <p:nvSpPr>
                  <p:cNvPr id="180" name="Rounded Rectangle 179"/>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81" name="Flowchart: Terminator 180"/>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82" name="Oval 181"/>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83" name="Flowchart: Terminator 182"/>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79" name="Oval 178"/>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cxnSp>
            <p:nvCxnSpPr>
              <p:cNvPr id="189" name="Straight Arrow Connector 188"/>
              <p:cNvCxnSpPr/>
              <p:nvPr/>
            </p:nvCxnSpPr>
            <p:spPr>
              <a:xfrm flipH="1">
                <a:off x="2443350" y="3781425"/>
                <a:ext cx="5424300" cy="638676"/>
              </a:xfrm>
              <a:prstGeom prst="straightConnector1">
                <a:avLst/>
              </a:prstGeom>
              <a:ln w="25400">
                <a:solidFill>
                  <a:srgbClr val="C00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Oval 103"/>
              <p:cNvSpPr/>
              <p:nvPr/>
            </p:nvSpPr>
            <p:spPr>
              <a:xfrm>
                <a:off x="7669014" y="3257550"/>
                <a:ext cx="1455767" cy="1219200"/>
              </a:xfrm>
              <a:prstGeom prst="ellipse">
                <a:avLst/>
              </a:prstGeom>
              <a:solidFill>
                <a:srgbClr val="C00000">
                  <a:alpha val="10000"/>
                </a:srgbClr>
              </a:solidFill>
              <a:ln>
                <a:solidFill>
                  <a:srgbClr val="C0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2" name="Arc 141"/>
              <p:cNvSpPr/>
              <p:nvPr/>
            </p:nvSpPr>
            <p:spPr>
              <a:xfrm>
                <a:off x="2272258" y="3064399"/>
                <a:ext cx="8798354" cy="2410004"/>
              </a:xfrm>
              <a:prstGeom prst="arc">
                <a:avLst>
                  <a:gd name="adj1" fmla="val 11045752"/>
                  <a:gd name="adj2" fmla="val 20928361"/>
                </a:avLst>
              </a:prstGeom>
              <a:noFill/>
              <a:ln>
                <a:solidFill>
                  <a:srgbClr val="C0000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
          <p:nvSpPr>
            <p:cNvPr id="129" name="TextBox 128"/>
            <p:cNvSpPr txBox="1"/>
            <p:nvPr/>
          </p:nvSpPr>
          <p:spPr>
            <a:xfrm>
              <a:off x="3070626" y="5315259"/>
              <a:ext cx="1811020" cy="461665"/>
            </a:xfrm>
            <a:prstGeom prst="rect">
              <a:avLst/>
            </a:prstGeom>
            <a:noFill/>
          </p:spPr>
          <p:txBody>
            <a:bodyPr wrap="square" rtlCol="0">
              <a:spAutoFit/>
            </a:bodyPr>
            <a:lstStyle/>
            <a:p>
              <a:r>
                <a:rPr lang="en-US" altLang="ko-KR" sz="1200" b="1" dirty="0" smtClean="0">
                  <a:solidFill>
                    <a:schemeClr val="accent1">
                      <a:lumMod val="50000"/>
                    </a:schemeClr>
                  </a:solidFill>
                </a:rPr>
                <a:t>Registration Accept (LADN Information)</a:t>
              </a:r>
            </a:p>
          </p:txBody>
        </p:sp>
      </p:grpSp>
    </p:spTree>
    <p:extLst>
      <p:ext uri="{BB962C8B-B14F-4D97-AF65-F5344CB8AC3E}">
        <p14:creationId xmlns:p14="http://schemas.microsoft.com/office/powerpoint/2010/main" val="7315566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6" name="Rounded Rectangle 2075"/>
          <p:cNvSpPr/>
          <p:nvPr/>
        </p:nvSpPr>
        <p:spPr>
          <a:xfrm>
            <a:off x="10210799" y="3357024"/>
            <a:ext cx="1262975" cy="1262601"/>
          </a:xfrm>
          <a:prstGeom prst="roundRect">
            <a:avLst>
              <a:gd name="adj" fmla="val 43055"/>
            </a:avLst>
          </a:prstGeom>
          <a:solidFill>
            <a:schemeClr val="accent1">
              <a:lumMod val="20000"/>
              <a:lumOff val="80000"/>
            </a:schemeClr>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Title 1"/>
          <p:cNvSpPr>
            <a:spLocks noGrp="1"/>
          </p:cNvSpPr>
          <p:nvPr>
            <p:ph type="title"/>
          </p:nvPr>
        </p:nvSpPr>
        <p:spPr/>
        <p:txBody>
          <a:bodyPr>
            <a:noAutofit/>
          </a:bodyPr>
          <a:lstStyle/>
          <a:p>
            <a:r>
              <a:rPr lang="en-US" altLang="ko-KR" sz="3600" dirty="0" smtClean="0"/>
              <a:t>Scenario B. Operator LADN service for MEC</a:t>
            </a:r>
            <a:endParaRPr lang="ko-KR" altLang="en-US" sz="3600" dirty="0"/>
          </a:p>
        </p:txBody>
      </p:sp>
      <p:sp>
        <p:nvSpPr>
          <p:cNvPr id="3" name="Content Placeholder 2"/>
          <p:cNvSpPr>
            <a:spLocks noGrp="1"/>
          </p:cNvSpPr>
          <p:nvPr>
            <p:ph idx="1"/>
          </p:nvPr>
        </p:nvSpPr>
        <p:spPr>
          <a:xfrm>
            <a:off x="320510" y="1404594"/>
            <a:ext cx="11547837" cy="1325465"/>
          </a:xfrm>
        </p:spPr>
        <p:txBody>
          <a:bodyPr>
            <a:normAutofit/>
          </a:bodyPr>
          <a:lstStyle/>
          <a:p>
            <a:r>
              <a:rPr lang="en-US" altLang="ko-KR" sz="2000" dirty="0" smtClean="0"/>
              <a:t>Operator deployed MEC in a certain area (as LADN service area)</a:t>
            </a:r>
          </a:p>
          <a:p>
            <a:pPr lvl="1"/>
            <a:r>
              <a:rPr lang="en-US" altLang="ko-KR" sz="1800" dirty="0" smtClean="0"/>
              <a:t>A UE always discover the available LADN(s)</a:t>
            </a:r>
          </a:p>
          <a:p>
            <a:pPr lvl="1"/>
            <a:r>
              <a:rPr lang="en-US" altLang="ko-KR" sz="1800" dirty="0" smtClean="0"/>
              <a:t>Whenever UE moves into the MEC area, UE connects the internet through LADN</a:t>
            </a:r>
          </a:p>
        </p:txBody>
      </p:sp>
      <p:sp>
        <p:nvSpPr>
          <p:cNvPr id="6" name="Oval 5"/>
          <p:cNvSpPr/>
          <p:nvPr/>
        </p:nvSpPr>
        <p:spPr>
          <a:xfrm>
            <a:off x="3096571" y="5143499"/>
            <a:ext cx="1854358" cy="322077"/>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7" name="Group 6"/>
          <p:cNvGrpSpPr/>
          <p:nvPr/>
        </p:nvGrpSpPr>
        <p:grpSpPr>
          <a:xfrm>
            <a:off x="4928451" y="5039419"/>
            <a:ext cx="344119" cy="390979"/>
            <a:chOff x="2129951" y="5472760"/>
            <a:chExt cx="295651" cy="475336"/>
          </a:xfrm>
        </p:grpSpPr>
        <p:sp>
          <p:nvSpPr>
            <p:cNvPr id="42"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43"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44"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5"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6"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7"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8" name="Group 7"/>
          <p:cNvGrpSpPr/>
          <p:nvPr/>
        </p:nvGrpSpPr>
        <p:grpSpPr>
          <a:xfrm>
            <a:off x="5770872" y="4633741"/>
            <a:ext cx="800204" cy="692596"/>
            <a:chOff x="4864552" y="2996565"/>
            <a:chExt cx="453794" cy="386952"/>
          </a:xfrm>
        </p:grpSpPr>
        <p:grpSp>
          <p:nvGrpSpPr>
            <p:cNvPr id="30" name="Group 29"/>
            <p:cNvGrpSpPr/>
            <p:nvPr/>
          </p:nvGrpSpPr>
          <p:grpSpPr>
            <a:xfrm>
              <a:off x="4864552" y="2996565"/>
              <a:ext cx="453794" cy="202370"/>
              <a:chOff x="4864552" y="2996565"/>
              <a:chExt cx="453794" cy="202370"/>
            </a:xfrm>
          </p:grpSpPr>
          <p:grpSp>
            <p:nvGrpSpPr>
              <p:cNvPr id="37" name="Group 36"/>
              <p:cNvGrpSpPr/>
              <p:nvPr/>
            </p:nvGrpSpPr>
            <p:grpSpPr>
              <a:xfrm>
                <a:off x="4871379" y="3059898"/>
                <a:ext cx="446967" cy="139037"/>
                <a:chOff x="2755572" y="2723780"/>
                <a:chExt cx="446967" cy="139037"/>
              </a:xfrm>
            </p:grpSpPr>
            <p:cxnSp>
              <p:nvCxnSpPr>
                <p:cNvPr id="39" name="Straight Connector 3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0" name="Straight Connector 3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1" name="Straight Connector 4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38" name="Rounded Rectangle 3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31" name="Group 30"/>
            <p:cNvGrpSpPr/>
            <p:nvPr/>
          </p:nvGrpSpPr>
          <p:grpSpPr>
            <a:xfrm>
              <a:off x="4866933" y="3246861"/>
              <a:ext cx="445294" cy="136656"/>
              <a:chOff x="4869656" y="2796892"/>
              <a:chExt cx="445294" cy="136656"/>
            </a:xfrm>
          </p:grpSpPr>
          <p:sp>
            <p:nvSpPr>
              <p:cNvPr id="33" name="Rounded Rectangle 3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4" name="Flowchart: Terminator 3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5" name="Oval 3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36" name="Flowchart: Terminator 3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32" name="Oval 3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9" name="Group 8"/>
          <p:cNvGrpSpPr/>
          <p:nvPr/>
        </p:nvGrpSpPr>
        <p:grpSpPr>
          <a:xfrm>
            <a:off x="7895482" y="4630421"/>
            <a:ext cx="800204" cy="692596"/>
            <a:chOff x="4864552" y="2996565"/>
            <a:chExt cx="453794" cy="386952"/>
          </a:xfrm>
        </p:grpSpPr>
        <p:grpSp>
          <p:nvGrpSpPr>
            <p:cNvPr id="18" name="Group 17"/>
            <p:cNvGrpSpPr/>
            <p:nvPr/>
          </p:nvGrpSpPr>
          <p:grpSpPr>
            <a:xfrm>
              <a:off x="4864552" y="2996565"/>
              <a:ext cx="453794" cy="202370"/>
              <a:chOff x="4864552" y="2996565"/>
              <a:chExt cx="453794" cy="202370"/>
            </a:xfrm>
          </p:grpSpPr>
          <p:grpSp>
            <p:nvGrpSpPr>
              <p:cNvPr id="25" name="Group 24"/>
              <p:cNvGrpSpPr/>
              <p:nvPr/>
            </p:nvGrpSpPr>
            <p:grpSpPr>
              <a:xfrm>
                <a:off x="4871379" y="3059898"/>
                <a:ext cx="446967" cy="139037"/>
                <a:chOff x="2755572" y="2723780"/>
                <a:chExt cx="446967" cy="139037"/>
              </a:xfrm>
            </p:grpSpPr>
            <p:cxnSp>
              <p:nvCxnSpPr>
                <p:cNvPr id="27" name="Straight Connector 26"/>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28" name="Straight Connector 27"/>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29" name="Straight Connector 28"/>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26" name="Rounded Rectangle 25"/>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19" name="Group 18"/>
            <p:cNvGrpSpPr/>
            <p:nvPr/>
          </p:nvGrpSpPr>
          <p:grpSpPr>
            <a:xfrm>
              <a:off x="4866933" y="3246861"/>
              <a:ext cx="445294" cy="136656"/>
              <a:chOff x="4869656" y="2796892"/>
              <a:chExt cx="445294" cy="136656"/>
            </a:xfrm>
          </p:grpSpPr>
          <p:sp>
            <p:nvSpPr>
              <p:cNvPr id="21" name="Rounded Rectangle 20"/>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22" name="Flowchart: Terminator 21"/>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23" name="Oval 22"/>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24" name="Flowchart: Terminator 23"/>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20" name="Oval 19"/>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69" name="Group 68"/>
          <p:cNvGrpSpPr/>
          <p:nvPr/>
        </p:nvGrpSpPr>
        <p:grpSpPr>
          <a:xfrm>
            <a:off x="10612972" y="3523456"/>
            <a:ext cx="481578" cy="580299"/>
            <a:chOff x="6461433" y="2746058"/>
            <a:chExt cx="1586139" cy="2123021"/>
          </a:xfrm>
        </p:grpSpPr>
        <p:sp>
          <p:nvSpPr>
            <p:cNvPr id="70" name="Oval 69"/>
            <p:cNvSpPr/>
            <p:nvPr/>
          </p:nvSpPr>
          <p:spPr>
            <a:xfrm>
              <a:off x="6748292" y="2928938"/>
              <a:ext cx="950759" cy="9753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Oval 70"/>
            <p:cNvSpPr/>
            <p:nvPr/>
          </p:nvSpPr>
          <p:spPr>
            <a:xfrm>
              <a:off x="6488033" y="3298508"/>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2" name="Oval 71"/>
            <p:cNvSpPr/>
            <p:nvPr/>
          </p:nvSpPr>
          <p:spPr>
            <a:xfrm>
              <a:off x="7742231" y="3296127"/>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3" name="Block Arc 72"/>
            <p:cNvSpPr/>
            <p:nvPr/>
          </p:nvSpPr>
          <p:spPr>
            <a:xfrm>
              <a:off x="6574393" y="2746058"/>
              <a:ext cx="1305486" cy="1127760"/>
            </a:xfrm>
            <a:prstGeom prst="blockArc">
              <a:avLst>
                <a:gd name="adj1" fmla="val 10825548"/>
                <a:gd name="adj2" fmla="val 0"/>
                <a:gd name="adj3" fmla="val 485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4" name="Group 73"/>
            <p:cNvGrpSpPr/>
            <p:nvPr/>
          </p:nvGrpSpPr>
          <p:grpSpPr>
            <a:xfrm>
              <a:off x="7175401" y="3416618"/>
              <a:ext cx="678834" cy="327660"/>
              <a:chOff x="5494331" y="3368664"/>
              <a:chExt cx="678834" cy="319014"/>
            </a:xfrm>
            <a:solidFill>
              <a:srgbClr val="FFFF00"/>
            </a:solidFill>
          </p:grpSpPr>
          <p:sp>
            <p:nvSpPr>
              <p:cNvPr id="78" name="Oval 77"/>
              <p:cNvSpPr/>
              <p:nvPr/>
            </p:nvSpPr>
            <p:spPr>
              <a:xfrm>
                <a:off x="5494331" y="3516705"/>
                <a:ext cx="224008" cy="170973"/>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9" name="Minus 78"/>
              <p:cNvSpPr/>
              <p:nvPr/>
            </p:nvSpPr>
            <p:spPr>
              <a:xfrm rot="20241600">
                <a:off x="5606149" y="3368664"/>
                <a:ext cx="567016" cy="276066"/>
              </a:xfrm>
              <a:prstGeom prst="mathMinus">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5" name="Rounded Rectangle 74"/>
            <p:cNvSpPr/>
            <p:nvPr/>
          </p:nvSpPr>
          <p:spPr>
            <a:xfrm>
              <a:off x="6779248" y="3947059"/>
              <a:ext cx="950508" cy="9220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Rounded Rectangle 75"/>
            <p:cNvSpPr/>
            <p:nvPr/>
          </p:nvSpPr>
          <p:spPr>
            <a:xfrm>
              <a:off x="778731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Rounded Rectangle 76"/>
            <p:cNvSpPr/>
            <p:nvPr/>
          </p:nvSpPr>
          <p:spPr>
            <a:xfrm>
              <a:off x="646143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105" name="Straight Arrow Connector 104"/>
          <p:cNvCxnSpPr/>
          <p:nvPr/>
        </p:nvCxnSpPr>
        <p:spPr>
          <a:xfrm flipH="1">
            <a:off x="8810627" y="4352925"/>
            <a:ext cx="1428748" cy="75247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9" name="TextBox 118"/>
          <p:cNvSpPr txBox="1"/>
          <p:nvPr/>
        </p:nvSpPr>
        <p:spPr>
          <a:xfrm>
            <a:off x="10467719" y="4103921"/>
            <a:ext cx="923284" cy="461665"/>
          </a:xfrm>
          <a:prstGeom prst="rect">
            <a:avLst/>
          </a:prstGeom>
          <a:noFill/>
        </p:spPr>
        <p:txBody>
          <a:bodyPr wrap="square" rtlCol="0">
            <a:spAutoFit/>
          </a:bodyPr>
          <a:lstStyle/>
          <a:p>
            <a:r>
              <a:rPr lang="en-US" altLang="ko-KR" sz="1200" b="1" dirty="0" smtClean="0">
                <a:solidFill>
                  <a:srgbClr val="C00000"/>
                </a:solidFill>
              </a:rPr>
              <a:t>Mobile</a:t>
            </a:r>
          </a:p>
          <a:p>
            <a:r>
              <a:rPr lang="en-US" altLang="ko-KR" sz="1200" b="1" dirty="0" smtClean="0">
                <a:solidFill>
                  <a:srgbClr val="C00000"/>
                </a:solidFill>
              </a:rPr>
              <a:t>Operator</a:t>
            </a:r>
          </a:p>
        </p:txBody>
      </p:sp>
      <p:sp>
        <p:nvSpPr>
          <p:cNvPr id="120" name="TextBox 119"/>
          <p:cNvSpPr txBox="1"/>
          <p:nvPr/>
        </p:nvSpPr>
        <p:spPr>
          <a:xfrm>
            <a:off x="8966758" y="4522614"/>
            <a:ext cx="1321987" cy="577081"/>
          </a:xfrm>
          <a:prstGeom prst="rect">
            <a:avLst/>
          </a:prstGeom>
          <a:noFill/>
        </p:spPr>
        <p:txBody>
          <a:bodyPr wrap="square" rtlCol="0">
            <a:spAutoFit/>
          </a:bodyPr>
          <a:lstStyle/>
          <a:p>
            <a:r>
              <a:rPr lang="en-US" altLang="ko-KR" sz="1050" b="1" dirty="0" smtClean="0">
                <a:solidFill>
                  <a:srgbClr val="C00000"/>
                </a:solidFill>
              </a:rPr>
              <a:t>Configure </a:t>
            </a:r>
          </a:p>
          <a:p>
            <a:r>
              <a:rPr lang="en-US" altLang="ko-KR" sz="1050" b="1" dirty="0" smtClean="0">
                <a:solidFill>
                  <a:srgbClr val="C00000"/>
                </a:solidFill>
              </a:rPr>
              <a:t>DNN subscription for the UE</a:t>
            </a:r>
          </a:p>
        </p:txBody>
      </p:sp>
      <p:grpSp>
        <p:nvGrpSpPr>
          <p:cNvPr id="2063" name="Group 2062"/>
          <p:cNvGrpSpPr/>
          <p:nvPr/>
        </p:nvGrpSpPr>
        <p:grpSpPr>
          <a:xfrm>
            <a:off x="5689845" y="5435529"/>
            <a:ext cx="1474657" cy="658249"/>
            <a:chOff x="5078543" y="2466975"/>
            <a:chExt cx="1474657" cy="658249"/>
          </a:xfrm>
        </p:grpSpPr>
        <p:sp>
          <p:nvSpPr>
            <p:cNvPr id="2061" name="Folded Corner 2060"/>
            <p:cNvSpPr/>
            <p:nvPr/>
          </p:nvSpPr>
          <p:spPr>
            <a:xfrm>
              <a:off x="5086604" y="2704244"/>
              <a:ext cx="1466596" cy="391382"/>
            </a:xfrm>
            <a:prstGeom prst="foldedCorner">
              <a:avLst>
                <a:gd name="adj" fmla="val 36905"/>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TextBox 123"/>
            <p:cNvSpPr txBox="1"/>
            <p:nvPr/>
          </p:nvSpPr>
          <p:spPr>
            <a:xfrm>
              <a:off x="5078543" y="2709726"/>
              <a:ext cx="1436557" cy="415498"/>
            </a:xfrm>
            <a:prstGeom prst="rect">
              <a:avLst/>
            </a:prstGeom>
            <a:noFill/>
          </p:spPr>
          <p:txBody>
            <a:bodyPr wrap="square" rtlCol="0">
              <a:spAutoFit/>
            </a:bodyPr>
            <a:lstStyle/>
            <a:p>
              <a:r>
                <a:rPr lang="en-US" altLang="ko-KR" sz="1000" b="1" dirty="0" smtClean="0">
                  <a:solidFill>
                    <a:srgbClr val="C00000"/>
                  </a:solidFill>
                </a:rPr>
                <a:t>LADN DNN</a:t>
              </a:r>
            </a:p>
            <a:p>
              <a:r>
                <a:rPr lang="en-US" altLang="ko-KR" sz="1000" b="1" dirty="0" smtClean="0">
                  <a:solidFill>
                    <a:srgbClr val="C00000"/>
                  </a:solidFill>
                </a:rPr>
                <a:t>LADN Service Area</a:t>
              </a:r>
            </a:p>
          </p:txBody>
        </p:sp>
        <p:sp>
          <p:nvSpPr>
            <p:cNvPr id="2062" name="Rectangle 2061"/>
            <p:cNvSpPr/>
            <p:nvPr/>
          </p:nvSpPr>
          <p:spPr>
            <a:xfrm>
              <a:off x="5086604" y="2466975"/>
              <a:ext cx="1466596" cy="2344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b="1" dirty="0">
                  <a:solidFill>
                    <a:schemeClr val="bg1"/>
                  </a:solidFill>
                </a:rPr>
                <a:t>LADN </a:t>
              </a:r>
              <a:r>
                <a:rPr lang="en-US" altLang="ko-KR" sz="1000" b="1" dirty="0" smtClean="0">
                  <a:solidFill>
                    <a:schemeClr val="bg1"/>
                  </a:solidFill>
                </a:rPr>
                <a:t>Information</a:t>
              </a:r>
              <a:endParaRPr lang="ko-KR" altLang="en-US" sz="1000" b="1" dirty="0">
                <a:solidFill>
                  <a:schemeClr val="bg1"/>
                </a:solidFill>
              </a:endParaRPr>
            </a:p>
          </p:txBody>
        </p:sp>
      </p:grpSp>
      <p:sp>
        <p:nvSpPr>
          <p:cNvPr id="2069" name="Arc 2068"/>
          <p:cNvSpPr/>
          <p:nvPr/>
        </p:nvSpPr>
        <p:spPr>
          <a:xfrm>
            <a:off x="4172941" y="2416194"/>
            <a:ext cx="6299195" cy="3632957"/>
          </a:xfrm>
          <a:prstGeom prst="arc">
            <a:avLst>
              <a:gd name="adj1" fmla="val 461166"/>
              <a:gd name="adj2" fmla="val 5605045"/>
            </a:avLst>
          </a:prstGeom>
          <a:noFill/>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5" name="TextBox 134"/>
          <p:cNvSpPr txBox="1"/>
          <p:nvPr/>
        </p:nvSpPr>
        <p:spPr>
          <a:xfrm>
            <a:off x="8601420" y="5635050"/>
            <a:ext cx="1409268" cy="415498"/>
          </a:xfrm>
          <a:prstGeom prst="rect">
            <a:avLst/>
          </a:prstGeom>
          <a:noFill/>
        </p:spPr>
        <p:txBody>
          <a:bodyPr wrap="square" rtlCol="0">
            <a:spAutoFit/>
          </a:bodyPr>
          <a:lstStyle/>
          <a:p>
            <a:r>
              <a:rPr lang="en-US" altLang="ko-KR" sz="1050" b="1" dirty="0" smtClean="0">
                <a:solidFill>
                  <a:srgbClr val="C00000"/>
                </a:solidFill>
              </a:rPr>
              <a:t>Configure LADN Information</a:t>
            </a:r>
          </a:p>
        </p:txBody>
      </p:sp>
      <p:grpSp>
        <p:nvGrpSpPr>
          <p:cNvPr id="145" name="Group 144"/>
          <p:cNvGrpSpPr/>
          <p:nvPr/>
        </p:nvGrpSpPr>
        <p:grpSpPr>
          <a:xfrm>
            <a:off x="7190427" y="3988051"/>
            <a:ext cx="458943" cy="490674"/>
            <a:chOff x="4864552" y="2996565"/>
            <a:chExt cx="453794" cy="386952"/>
          </a:xfrm>
        </p:grpSpPr>
        <p:grpSp>
          <p:nvGrpSpPr>
            <p:cNvPr id="146" name="Group 145"/>
            <p:cNvGrpSpPr/>
            <p:nvPr/>
          </p:nvGrpSpPr>
          <p:grpSpPr>
            <a:xfrm>
              <a:off x="4864552" y="2996565"/>
              <a:ext cx="453794" cy="202370"/>
              <a:chOff x="4864552" y="2996565"/>
              <a:chExt cx="453794" cy="202370"/>
            </a:xfrm>
          </p:grpSpPr>
          <p:grpSp>
            <p:nvGrpSpPr>
              <p:cNvPr id="153" name="Group 152"/>
              <p:cNvGrpSpPr/>
              <p:nvPr/>
            </p:nvGrpSpPr>
            <p:grpSpPr>
              <a:xfrm>
                <a:off x="4871379" y="3059898"/>
                <a:ext cx="446967" cy="139037"/>
                <a:chOff x="2755572" y="2723780"/>
                <a:chExt cx="446967" cy="139037"/>
              </a:xfrm>
            </p:grpSpPr>
            <p:cxnSp>
              <p:nvCxnSpPr>
                <p:cNvPr id="155" name="Straight Connector 154"/>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56" name="Straight Connector 155"/>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57" name="Straight Connector 156"/>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54" name="Rounded Rectangle 153"/>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SMF</a:t>
                </a:r>
                <a:endParaRPr lang="ko-KR" altLang="en-US" sz="1000" b="1" dirty="0">
                  <a:solidFill>
                    <a:schemeClr val="tx1"/>
                  </a:solidFill>
                  <a:latin typeface="+mn-ea"/>
                </a:endParaRPr>
              </a:p>
            </p:txBody>
          </p:sp>
        </p:grpSp>
        <p:grpSp>
          <p:nvGrpSpPr>
            <p:cNvPr id="147" name="Group 146"/>
            <p:cNvGrpSpPr/>
            <p:nvPr/>
          </p:nvGrpSpPr>
          <p:grpSpPr>
            <a:xfrm>
              <a:off x="4866933" y="3246861"/>
              <a:ext cx="445294" cy="136656"/>
              <a:chOff x="4869656" y="2796892"/>
              <a:chExt cx="445294" cy="136656"/>
            </a:xfrm>
          </p:grpSpPr>
          <p:sp>
            <p:nvSpPr>
              <p:cNvPr id="149" name="Rounded Rectangle 148"/>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50" name="Flowchart: Terminator 149"/>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51" name="Oval 150"/>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52" name="Flowchart: Terminator 151"/>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48" name="Oval 147"/>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176" name="Group 175"/>
          <p:cNvGrpSpPr/>
          <p:nvPr/>
        </p:nvGrpSpPr>
        <p:grpSpPr>
          <a:xfrm>
            <a:off x="7191498" y="3465218"/>
            <a:ext cx="458943" cy="490674"/>
            <a:chOff x="4864552" y="2996565"/>
            <a:chExt cx="453794" cy="386952"/>
          </a:xfrm>
        </p:grpSpPr>
        <p:grpSp>
          <p:nvGrpSpPr>
            <p:cNvPr id="177" name="Group 176"/>
            <p:cNvGrpSpPr/>
            <p:nvPr/>
          </p:nvGrpSpPr>
          <p:grpSpPr>
            <a:xfrm>
              <a:off x="4864552" y="2996565"/>
              <a:ext cx="453794" cy="202370"/>
              <a:chOff x="4864552" y="2996565"/>
              <a:chExt cx="453794" cy="202370"/>
            </a:xfrm>
          </p:grpSpPr>
          <p:grpSp>
            <p:nvGrpSpPr>
              <p:cNvPr id="184" name="Group 183"/>
              <p:cNvGrpSpPr/>
              <p:nvPr/>
            </p:nvGrpSpPr>
            <p:grpSpPr>
              <a:xfrm>
                <a:off x="4871379" y="3059898"/>
                <a:ext cx="446967" cy="139037"/>
                <a:chOff x="2755572" y="2723780"/>
                <a:chExt cx="446967" cy="139037"/>
              </a:xfrm>
            </p:grpSpPr>
            <p:cxnSp>
              <p:nvCxnSpPr>
                <p:cNvPr id="186" name="Straight Connector 185"/>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87" name="Straight Connector 186"/>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88" name="Straight Connector 187"/>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85" name="Rounded Rectangle 184"/>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UPF</a:t>
                </a:r>
                <a:endParaRPr lang="ko-KR" altLang="en-US" sz="1000" b="1" dirty="0">
                  <a:solidFill>
                    <a:schemeClr val="tx1"/>
                  </a:solidFill>
                  <a:latin typeface="+mn-ea"/>
                </a:endParaRPr>
              </a:p>
            </p:txBody>
          </p:sp>
        </p:grpSp>
        <p:grpSp>
          <p:nvGrpSpPr>
            <p:cNvPr id="178" name="Group 177"/>
            <p:cNvGrpSpPr/>
            <p:nvPr/>
          </p:nvGrpSpPr>
          <p:grpSpPr>
            <a:xfrm>
              <a:off x="4866933" y="3246861"/>
              <a:ext cx="445294" cy="136656"/>
              <a:chOff x="4869656" y="2796892"/>
              <a:chExt cx="445294" cy="136656"/>
            </a:xfrm>
          </p:grpSpPr>
          <p:sp>
            <p:nvSpPr>
              <p:cNvPr id="180" name="Rounded Rectangle 179"/>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81" name="Flowchart: Terminator 180"/>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82" name="Oval 181"/>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83" name="Flowchart: Terminator 182"/>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79" name="Oval 178"/>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118" name="Oval 117"/>
          <p:cNvSpPr/>
          <p:nvPr/>
        </p:nvSpPr>
        <p:spPr>
          <a:xfrm>
            <a:off x="7658551" y="3441032"/>
            <a:ext cx="1455767" cy="983144"/>
          </a:xfrm>
          <a:prstGeom prst="ellipse">
            <a:avLst/>
          </a:prstGeom>
          <a:solidFill>
            <a:srgbClr val="C00000">
              <a:alpha val="10000"/>
            </a:srgbClr>
          </a:solidFill>
          <a:ln>
            <a:solidFill>
              <a:srgbClr val="C0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2" name="TextBox 121"/>
          <p:cNvSpPr txBox="1"/>
          <p:nvPr/>
        </p:nvSpPr>
        <p:spPr>
          <a:xfrm>
            <a:off x="8088020" y="3828934"/>
            <a:ext cx="711492" cy="253916"/>
          </a:xfrm>
          <a:prstGeom prst="rect">
            <a:avLst/>
          </a:prstGeom>
          <a:noFill/>
        </p:spPr>
        <p:txBody>
          <a:bodyPr wrap="square" rtlCol="0">
            <a:spAutoFit/>
          </a:bodyPr>
          <a:lstStyle/>
          <a:p>
            <a:r>
              <a:rPr lang="en-US" altLang="ko-KR" sz="1050" b="1" dirty="0" smtClean="0">
                <a:solidFill>
                  <a:srgbClr val="C00000"/>
                </a:solidFill>
              </a:rPr>
              <a:t>LADN</a:t>
            </a:r>
          </a:p>
        </p:txBody>
      </p:sp>
      <p:cxnSp>
        <p:nvCxnSpPr>
          <p:cNvPr id="125" name="Straight Arrow Connector 124"/>
          <p:cNvCxnSpPr/>
          <p:nvPr/>
        </p:nvCxnSpPr>
        <p:spPr>
          <a:xfrm flipH="1">
            <a:off x="2478505" y="5247507"/>
            <a:ext cx="3124201" cy="1428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75" name="Group 174"/>
          <p:cNvGrpSpPr/>
          <p:nvPr/>
        </p:nvGrpSpPr>
        <p:grpSpPr>
          <a:xfrm>
            <a:off x="1674632" y="4710195"/>
            <a:ext cx="785216" cy="764208"/>
            <a:chOff x="1115343" y="4197743"/>
            <a:chExt cx="445294" cy="426961"/>
          </a:xfrm>
        </p:grpSpPr>
        <p:grpSp>
          <p:nvGrpSpPr>
            <p:cNvPr id="190" name="Group 189"/>
            <p:cNvGrpSpPr/>
            <p:nvPr/>
          </p:nvGrpSpPr>
          <p:grpSpPr>
            <a:xfrm>
              <a:off x="1209451" y="4197743"/>
              <a:ext cx="267209" cy="426961"/>
              <a:chOff x="3781722" y="2594317"/>
              <a:chExt cx="700617" cy="991307"/>
            </a:xfrm>
          </p:grpSpPr>
          <p:sp>
            <p:nvSpPr>
              <p:cNvPr id="192"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3"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4"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5"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6"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7"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8"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9"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0"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1"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2"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3"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4"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5"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191" name="Rounded Rectangle 190"/>
            <p:cNvSpPr/>
            <p:nvPr/>
          </p:nvSpPr>
          <p:spPr>
            <a:xfrm>
              <a:off x="1115343" y="430831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UE</a:t>
              </a:r>
              <a:endParaRPr lang="ko-KR" altLang="en-US" sz="1400" b="1" dirty="0">
                <a:solidFill>
                  <a:schemeClr val="tx1"/>
                </a:solidFill>
                <a:latin typeface="+mn-ea"/>
              </a:endParaRPr>
            </a:p>
          </p:txBody>
        </p:sp>
      </p:grpSp>
    </p:spTree>
    <p:extLst>
      <p:ext uri="{BB962C8B-B14F-4D97-AF65-F5344CB8AC3E}">
        <p14:creationId xmlns:p14="http://schemas.microsoft.com/office/powerpoint/2010/main" val="22201096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Oval 103"/>
          <p:cNvSpPr/>
          <p:nvPr/>
        </p:nvSpPr>
        <p:spPr>
          <a:xfrm>
            <a:off x="7681046" y="3245519"/>
            <a:ext cx="1455767" cy="1219200"/>
          </a:xfrm>
          <a:prstGeom prst="ellipse">
            <a:avLst/>
          </a:prstGeom>
          <a:solidFill>
            <a:srgbClr val="C00000">
              <a:alpha val="10000"/>
            </a:srgbClr>
          </a:solidFill>
          <a:ln>
            <a:solidFill>
              <a:srgbClr val="C0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76" name="Rounded Rectangle 2075"/>
          <p:cNvSpPr/>
          <p:nvPr/>
        </p:nvSpPr>
        <p:spPr>
          <a:xfrm>
            <a:off x="10210799" y="3357024"/>
            <a:ext cx="1262975" cy="1262601"/>
          </a:xfrm>
          <a:prstGeom prst="roundRect">
            <a:avLst>
              <a:gd name="adj" fmla="val 50000"/>
            </a:avLst>
          </a:prstGeom>
          <a:solidFill>
            <a:schemeClr val="accent1">
              <a:lumMod val="20000"/>
              <a:lumOff val="80000"/>
            </a:schemeClr>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Title 1"/>
          <p:cNvSpPr>
            <a:spLocks noGrp="1"/>
          </p:cNvSpPr>
          <p:nvPr>
            <p:ph type="title"/>
          </p:nvPr>
        </p:nvSpPr>
        <p:spPr/>
        <p:txBody>
          <a:bodyPr>
            <a:normAutofit/>
          </a:bodyPr>
          <a:lstStyle/>
          <a:p>
            <a:r>
              <a:rPr lang="en-US" altLang="ko-KR" sz="3600" dirty="0" smtClean="0"/>
              <a:t>Scenario C. LADN service provider</a:t>
            </a:r>
            <a:endParaRPr lang="ko-KR" altLang="en-US" sz="3600" dirty="0"/>
          </a:p>
        </p:txBody>
      </p:sp>
      <p:sp>
        <p:nvSpPr>
          <p:cNvPr id="3" name="Content Placeholder 2"/>
          <p:cNvSpPr>
            <a:spLocks noGrp="1"/>
          </p:cNvSpPr>
          <p:nvPr>
            <p:ph idx="1"/>
          </p:nvPr>
        </p:nvSpPr>
        <p:spPr>
          <a:xfrm>
            <a:off x="320510" y="1404594"/>
            <a:ext cx="11547837" cy="1653247"/>
          </a:xfrm>
        </p:spPr>
        <p:txBody>
          <a:bodyPr>
            <a:normAutofit/>
          </a:bodyPr>
          <a:lstStyle/>
          <a:p>
            <a:r>
              <a:rPr lang="en-US" altLang="ko-KR" sz="2000" dirty="0" smtClean="0"/>
              <a:t>Operator provides LADN connectivity for operator service or for partner service provider</a:t>
            </a:r>
          </a:p>
          <a:p>
            <a:pPr lvl="1"/>
            <a:r>
              <a:rPr lang="en-US" altLang="ko-KR" sz="1600" dirty="0" smtClean="0"/>
              <a:t>Operator prepares a LADN connectivity with LADN DNN. </a:t>
            </a:r>
          </a:p>
          <a:p>
            <a:pPr lvl="1"/>
            <a:r>
              <a:rPr lang="en-US" altLang="ko-KR" sz="1600" dirty="0" smtClean="0"/>
              <a:t>Service provider provides application with LADN DNN.</a:t>
            </a:r>
          </a:p>
          <a:p>
            <a:pPr lvl="1"/>
            <a:r>
              <a:rPr lang="en-US" altLang="ko-KR" sz="1600" dirty="0" smtClean="0"/>
              <a:t>Operator configures wildcard DNN for the UE to allow to use LADN connectivity service</a:t>
            </a:r>
          </a:p>
          <a:p>
            <a:pPr lvl="1"/>
            <a:r>
              <a:rPr lang="en-US" altLang="ko-KR" sz="1600" dirty="0" smtClean="0"/>
              <a:t>When LADN application is launched in the UE, the UE discovers the LADN Information for the LADN DNN</a:t>
            </a:r>
          </a:p>
          <a:p>
            <a:pPr lvl="1"/>
            <a:endParaRPr lang="en-US" altLang="ko-KR" dirty="0" smtClean="0"/>
          </a:p>
        </p:txBody>
      </p:sp>
      <p:grpSp>
        <p:nvGrpSpPr>
          <p:cNvPr id="5" name="Group 4"/>
          <p:cNvGrpSpPr/>
          <p:nvPr/>
        </p:nvGrpSpPr>
        <p:grpSpPr>
          <a:xfrm>
            <a:off x="1674632" y="4710195"/>
            <a:ext cx="785216" cy="764208"/>
            <a:chOff x="1115343" y="4197743"/>
            <a:chExt cx="445294" cy="426961"/>
          </a:xfrm>
        </p:grpSpPr>
        <p:grpSp>
          <p:nvGrpSpPr>
            <p:cNvPr id="48" name="Group 47"/>
            <p:cNvGrpSpPr/>
            <p:nvPr/>
          </p:nvGrpSpPr>
          <p:grpSpPr>
            <a:xfrm>
              <a:off x="1209451" y="4197743"/>
              <a:ext cx="267209" cy="426961"/>
              <a:chOff x="3781722" y="2594317"/>
              <a:chExt cx="700617" cy="991307"/>
            </a:xfrm>
          </p:grpSpPr>
          <p:sp>
            <p:nvSpPr>
              <p:cNvPr id="50"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1"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2"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3"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4"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5"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6"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7"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8"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59"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0"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1"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2"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63"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49" name="Rounded Rectangle 48"/>
            <p:cNvSpPr/>
            <p:nvPr/>
          </p:nvSpPr>
          <p:spPr>
            <a:xfrm>
              <a:off x="1115343" y="430831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UE</a:t>
              </a:r>
              <a:endParaRPr lang="ko-KR" altLang="en-US" sz="1400" b="1" dirty="0">
                <a:solidFill>
                  <a:schemeClr val="tx1"/>
                </a:solidFill>
                <a:latin typeface="+mn-ea"/>
              </a:endParaRPr>
            </a:p>
          </p:txBody>
        </p:sp>
      </p:grpSp>
      <p:sp>
        <p:nvSpPr>
          <p:cNvPr id="6" name="Oval 5"/>
          <p:cNvSpPr/>
          <p:nvPr/>
        </p:nvSpPr>
        <p:spPr>
          <a:xfrm>
            <a:off x="3096571" y="5143499"/>
            <a:ext cx="1854358" cy="322077"/>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7" name="Group 6"/>
          <p:cNvGrpSpPr/>
          <p:nvPr/>
        </p:nvGrpSpPr>
        <p:grpSpPr>
          <a:xfrm>
            <a:off x="4928451" y="5039419"/>
            <a:ext cx="344119" cy="390979"/>
            <a:chOff x="2129951" y="5472760"/>
            <a:chExt cx="295651" cy="475336"/>
          </a:xfrm>
        </p:grpSpPr>
        <p:sp>
          <p:nvSpPr>
            <p:cNvPr id="42"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43"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44"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5"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6"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47"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8" name="Group 7"/>
          <p:cNvGrpSpPr/>
          <p:nvPr/>
        </p:nvGrpSpPr>
        <p:grpSpPr>
          <a:xfrm>
            <a:off x="5770872" y="4633741"/>
            <a:ext cx="800204" cy="692596"/>
            <a:chOff x="4864552" y="2996565"/>
            <a:chExt cx="453794" cy="386952"/>
          </a:xfrm>
        </p:grpSpPr>
        <p:grpSp>
          <p:nvGrpSpPr>
            <p:cNvPr id="30" name="Group 29"/>
            <p:cNvGrpSpPr/>
            <p:nvPr/>
          </p:nvGrpSpPr>
          <p:grpSpPr>
            <a:xfrm>
              <a:off x="4864552" y="2996565"/>
              <a:ext cx="453794" cy="202370"/>
              <a:chOff x="4864552" y="2996565"/>
              <a:chExt cx="453794" cy="202370"/>
            </a:xfrm>
          </p:grpSpPr>
          <p:grpSp>
            <p:nvGrpSpPr>
              <p:cNvPr id="37" name="Group 36"/>
              <p:cNvGrpSpPr/>
              <p:nvPr/>
            </p:nvGrpSpPr>
            <p:grpSpPr>
              <a:xfrm>
                <a:off x="4871379" y="3059898"/>
                <a:ext cx="446967" cy="139037"/>
                <a:chOff x="2755572" y="2723780"/>
                <a:chExt cx="446967" cy="139037"/>
              </a:xfrm>
            </p:grpSpPr>
            <p:cxnSp>
              <p:nvCxnSpPr>
                <p:cNvPr id="39" name="Straight Connector 3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0" name="Straight Connector 3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1" name="Straight Connector 4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38" name="Rounded Rectangle 3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31" name="Group 30"/>
            <p:cNvGrpSpPr/>
            <p:nvPr/>
          </p:nvGrpSpPr>
          <p:grpSpPr>
            <a:xfrm>
              <a:off x="4866933" y="3246861"/>
              <a:ext cx="445294" cy="136656"/>
              <a:chOff x="4869656" y="2796892"/>
              <a:chExt cx="445294" cy="136656"/>
            </a:xfrm>
          </p:grpSpPr>
          <p:sp>
            <p:nvSpPr>
              <p:cNvPr id="33" name="Rounded Rectangle 3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4" name="Flowchart: Terminator 3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5" name="Oval 3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36" name="Flowchart: Terminator 3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32" name="Oval 3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9" name="Group 8"/>
          <p:cNvGrpSpPr/>
          <p:nvPr/>
        </p:nvGrpSpPr>
        <p:grpSpPr>
          <a:xfrm>
            <a:off x="7895482" y="4630421"/>
            <a:ext cx="800204" cy="692596"/>
            <a:chOff x="4864552" y="2996565"/>
            <a:chExt cx="453794" cy="386952"/>
          </a:xfrm>
        </p:grpSpPr>
        <p:grpSp>
          <p:nvGrpSpPr>
            <p:cNvPr id="18" name="Group 17"/>
            <p:cNvGrpSpPr/>
            <p:nvPr/>
          </p:nvGrpSpPr>
          <p:grpSpPr>
            <a:xfrm>
              <a:off x="4864552" y="2996565"/>
              <a:ext cx="453794" cy="202370"/>
              <a:chOff x="4864552" y="2996565"/>
              <a:chExt cx="453794" cy="202370"/>
            </a:xfrm>
          </p:grpSpPr>
          <p:grpSp>
            <p:nvGrpSpPr>
              <p:cNvPr id="25" name="Group 24"/>
              <p:cNvGrpSpPr/>
              <p:nvPr/>
            </p:nvGrpSpPr>
            <p:grpSpPr>
              <a:xfrm>
                <a:off x="4871379" y="3059898"/>
                <a:ext cx="446967" cy="139037"/>
                <a:chOff x="2755572" y="2723780"/>
                <a:chExt cx="446967" cy="139037"/>
              </a:xfrm>
            </p:grpSpPr>
            <p:cxnSp>
              <p:nvCxnSpPr>
                <p:cNvPr id="27" name="Straight Connector 26"/>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28" name="Straight Connector 27"/>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29" name="Straight Connector 28"/>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26" name="Rounded Rectangle 25"/>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19" name="Group 18"/>
            <p:cNvGrpSpPr/>
            <p:nvPr/>
          </p:nvGrpSpPr>
          <p:grpSpPr>
            <a:xfrm>
              <a:off x="4866933" y="3246861"/>
              <a:ext cx="445294" cy="136656"/>
              <a:chOff x="4869656" y="2796892"/>
              <a:chExt cx="445294" cy="136656"/>
            </a:xfrm>
          </p:grpSpPr>
          <p:sp>
            <p:nvSpPr>
              <p:cNvPr id="21" name="Rounded Rectangle 20"/>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22" name="Flowchart: Terminator 21"/>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23" name="Oval 22"/>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24" name="Flowchart: Terminator 23"/>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20" name="Oval 19"/>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65" name="Rounded Rectangle 64"/>
          <p:cNvSpPr/>
          <p:nvPr/>
        </p:nvSpPr>
        <p:spPr>
          <a:xfrm>
            <a:off x="1853937" y="4268325"/>
            <a:ext cx="520717" cy="291424"/>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t>APP</a:t>
            </a:r>
          </a:p>
        </p:txBody>
      </p:sp>
      <p:sp>
        <p:nvSpPr>
          <p:cNvPr id="67" name="TextBox 66"/>
          <p:cNvSpPr txBox="1"/>
          <p:nvPr/>
        </p:nvSpPr>
        <p:spPr>
          <a:xfrm>
            <a:off x="1553101" y="3863630"/>
            <a:ext cx="1617816" cy="415498"/>
          </a:xfrm>
          <a:prstGeom prst="rect">
            <a:avLst/>
          </a:prstGeom>
          <a:noFill/>
        </p:spPr>
        <p:txBody>
          <a:bodyPr wrap="square" rtlCol="0">
            <a:spAutoFit/>
          </a:bodyPr>
          <a:lstStyle/>
          <a:p>
            <a:r>
              <a:rPr lang="en-US" altLang="ko-KR" sz="1050" b="1" dirty="0" smtClean="0">
                <a:solidFill>
                  <a:srgbClr val="7030A0"/>
                </a:solidFill>
              </a:rPr>
              <a:t>Application</a:t>
            </a:r>
          </a:p>
          <a:p>
            <a:r>
              <a:rPr lang="en-US" altLang="ko-KR" sz="1050" b="1" dirty="0" smtClean="0">
                <a:solidFill>
                  <a:srgbClr val="7030A0"/>
                </a:solidFill>
              </a:rPr>
              <a:t>(LADN DNN)</a:t>
            </a:r>
          </a:p>
        </p:txBody>
      </p:sp>
      <p:grpSp>
        <p:nvGrpSpPr>
          <p:cNvPr id="69" name="Group 68"/>
          <p:cNvGrpSpPr/>
          <p:nvPr/>
        </p:nvGrpSpPr>
        <p:grpSpPr>
          <a:xfrm>
            <a:off x="10612972" y="3523456"/>
            <a:ext cx="481578" cy="580299"/>
            <a:chOff x="6461433" y="2746058"/>
            <a:chExt cx="1586139" cy="2123021"/>
          </a:xfrm>
        </p:grpSpPr>
        <p:sp>
          <p:nvSpPr>
            <p:cNvPr id="70" name="Oval 69"/>
            <p:cNvSpPr/>
            <p:nvPr/>
          </p:nvSpPr>
          <p:spPr>
            <a:xfrm>
              <a:off x="6748292" y="2928938"/>
              <a:ext cx="950759" cy="9753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Oval 70"/>
            <p:cNvSpPr/>
            <p:nvPr/>
          </p:nvSpPr>
          <p:spPr>
            <a:xfrm>
              <a:off x="6488033" y="3298508"/>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2" name="Oval 71"/>
            <p:cNvSpPr/>
            <p:nvPr/>
          </p:nvSpPr>
          <p:spPr>
            <a:xfrm>
              <a:off x="7742231" y="3296127"/>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3" name="Block Arc 72"/>
            <p:cNvSpPr/>
            <p:nvPr/>
          </p:nvSpPr>
          <p:spPr>
            <a:xfrm>
              <a:off x="6574393" y="2746058"/>
              <a:ext cx="1305486" cy="1127760"/>
            </a:xfrm>
            <a:prstGeom prst="blockArc">
              <a:avLst>
                <a:gd name="adj1" fmla="val 10825548"/>
                <a:gd name="adj2" fmla="val 0"/>
                <a:gd name="adj3" fmla="val 485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4" name="Group 73"/>
            <p:cNvGrpSpPr/>
            <p:nvPr/>
          </p:nvGrpSpPr>
          <p:grpSpPr>
            <a:xfrm>
              <a:off x="7175401" y="3416618"/>
              <a:ext cx="678834" cy="327660"/>
              <a:chOff x="5494331" y="3368664"/>
              <a:chExt cx="678834" cy="319014"/>
            </a:xfrm>
            <a:solidFill>
              <a:srgbClr val="FFFF00"/>
            </a:solidFill>
          </p:grpSpPr>
          <p:sp>
            <p:nvSpPr>
              <p:cNvPr id="78" name="Oval 77"/>
              <p:cNvSpPr/>
              <p:nvPr/>
            </p:nvSpPr>
            <p:spPr>
              <a:xfrm>
                <a:off x="5494331" y="3516705"/>
                <a:ext cx="224008" cy="170973"/>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9" name="Minus 78"/>
              <p:cNvSpPr/>
              <p:nvPr/>
            </p:nvSpPr>
            <p:spPr>
              <a:xfrm rot="20241600">
                <a:off x="5606149" y="3368664"/>
                <a:ext cx="567016" cy="276066"/>
              </a:xfrm>
              <a:prstGeom prst="mathMinus">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5" name="Rounded Rectangle 74"/>
            <p:cNvSpPr/>
            <p:nvPr/>
          </p:nvSpPr>
          <p:spPr>
            <a:xfrm>
              <a:off x="6779248" y="3947059"/>
              <a:ext cx="950508" cy="9220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Rounded Rectangle 75"/>
            <p:cNvSpPr/>
            <p:nvPr/>
          </p:nvSpPr>
          <p:spPr>
            <a:xfrm>
              <a:off x="778731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Rounded Rectangle 76"/>
            <p:cNvSpPr/>
            <p:nvPr/>
          </p:nvSpPr>
          <p:spPr>
            <a:xfrm>
              <a:off x="646143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94" name="Group 93"/>
          <p:cNvGrpSpPr/>
          <p:nvPr/>
        </p:nvGrpSpPr>
        <p:grpSpPr>
          <a:xfrm>
            <a:off x="8109767" y="3696568"/>
            <a:ext cx="341760" cy="604522"/>
            <a:chOff x="2506319" y="1221965"/>
            <a:chExt cx="456500" cy="719723"/>
          </a:xfrm>
        </p:grpSpPr>
        <p:sp>
          <p:nvSpPr>
            <p:cNvPr id="95" name="Rounded Rectangle 94"/>
            <p:cNvSpPr/>
            <p:nvPr/>
          </p:nvSpPr>
          <p:spPr>
            <a:xfrm>
              <a:off x="2507338" y="1280401"/>
              <a:ext cx="455481" cy="661287"/>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6" name="Trapezoid 95"/>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7" name="Rounded Rectangle 96"/>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8" name="Rounded Rectangle 97"/>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9" name="Oval 98"/>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0" name="Oval 99"/>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101" name="Rounded Rectangle 100"/>
          <p:cNvSpPr/>
          <p:nvPr/>
        </p:nvSpPr>
        <p:spPr>
          <a:xfrm>
            <a:off x="7911749" y="3533210"/>
            <a:ext cx="722413" cy="23591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smtClean="0"/>
              <a:t>Service</a:t>
            </a:r>
            <a:endParaRPr lang="ko-KR" altLang="en-US" sz="1200" dirty="0"/>
          </a:p>
        </p:txBody>
      </p:sp>
      <p:cxnSp>
        <p:nvCxnSpPr>
          <p:cNvPr id="113" name="Straight Arrow Connector 112"/>
          <p:cNvCxnSpPr/>
          <p:nvPr/>
        </p:nvCxnSpPr>
        <p:spPr>
          <a:xfrm flipH="1">
            <a:off x="9167419" y="3982453"/>
            <a:ext cx="1023328" cy="22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9" name="TextBox 118"/>
          <p:cNvSpPr txBox="1"/>
          <p:nvPr/>
        </p:nvSpPr>
        <p:spPr>
          <a:xfrm>
            <a:off x="10407253" y="4125242"/>
            <a:ext cx="923284" cy="461665"/>
          </a:xfrm>
          <a:prstGeom prst="rect">
            <a:avLst/>
          </a:prstGeom>
          <a:noFill/>
        </p:spPr>
        <p:txBody>
          <a:bodyPr wrap="square" rtlCol="0">
            <a:spAutoFit/>
          </a:bodyPr>
          <a:lstStyle/>
          <a:p>
            <a:pPr algn="ctr"/>
            <a:r>
              <a:rPr lang="en-US" altLang="ko-KR" sz="1200" b="1" dirty="0" smtClean="0">
                <a:solidFill>
                  <a:srgbClr val="C00000"/>
                </a:solidFill>
              </a:rPr>
              <a:t>Operator</a:t>
            </a:r>
          </a:p>
          <a:p>
            <a:pPr algn="ctr"/>
            <a:r>
              <a:rPr lang="en-US" altLang="ko-KR" sz="1200" b="1" dirty="0" smtClean="0">
                <a:solidFill>
                  <a:srgbClr val="C00000"/>
                </a:solidFill>
              </a:rPr>
              <a:t>Scarlet</a:t>
            </a:r>
          </a:p>
        </p:txBody>
      </p:sp>
      <p:sp>
        <p:nvSpPr>
          <p:cNvPr id="121" name="TextBox 120"/>
          <p:cNvSpPr txBox="1"/>
          <p:nvPr/>
        </p:nvSpPr>
        <p:spPr>
          <a:xfrm>
            <a:off x="9148225" y="3658717"/>
            <a:ext cx="1492688" cy="253916"/>
          </a:xfrm>
          <a:prstGeom prst="rect">
            <a:avLst/>
          </a:prstGeom>
          <a:noFill/>
        </p:spPr>
        <p:txBody>
          <a:bodyPr wrap="square" rtlCol="0">
            <a:spAutoFit/>
          </a:bodyPr>
          <a:lstStyle/>
          <a:p>
            <a:r>
              <a:rPr lang="en-US" altLang="ko-KR" sz="1050" b="1" dirty="0" smtClean="0">
                <a:solidFill>
                  <a:srgbClr val="C00000"/>
                </a:solidFill>
              </a:rPr>
              <a:t>LADN Connectivity</a:t>
            </a:r>
          </a:p>
        </p:txBody>
      </p:sp>
      <p:grpSp>
        <p:nvGrpSpPr>
          <p:cNvPr id="2063" name="Group 2062"/>
          <p:cNvGrpSpPr/>
          <p:nvPr/>
        </p:nvGrpSpPr>
        <p:grpSpPr>
          <a:xfrm>
            <a:off x="5689845" y="5435529"/>
            <a:ext cx="1474657" cy="658249"/>
            <a:chOff x="5078543" y="2466975"/>
            <a:chExt cx="1474657" cy="658249"/>
          </a:xfrm>
        </p:grpSpPr>
        <p:sp>
          <p:nvSpPr>
            <p:cNvPr id="2061" name="Folded Corner 2060"/>
            <p:cNvSpPr/>
            <p:nvPr/>
          </p:nvSpPr>
          <p:spPr>
            <a:xfrm>
              <a:off x="5086604" y="2704244"/>
              <a:ext cx="1466596" cy="391382"/>
            </a:xfrm>
            <a:prstGeom prst="foldedCorner">
              <a:avLst>
                <a:gd name="adj" fmla="val 36905"/>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TextBox 123"/>
            <p:cNvSpPr txBox="1"/>
            <p:nvPr/>
          </p:nvSpPr>
          <p:spPr>
            <a:xfrm>
              <a:off x="5078543" y="2709726"/>
              <a:ext cx="1436557" cy="415498"/>
            </a:xfrm>
            <a:prstGeom prst="rect">
              <a:avLst/>
            </a:prstGeom>
            <a:noFill/>
          </p:spPr>
          <p:txBody>
            <a:bodyPr wrap="square" rtlCol="0">
              <a:spAutoFit/>
            </a:bodyPr>
            <a:lstStyle/>
            <a:p>
              <a:r>
                <a:rPr lang="en-US" altLang="ko-KR" sz="1000" b="1" dirty="0" smtClean="0">
                  <a:solidFill>
                    <a:srgbClr val="C00000"/>
                  </a:solidFill>
                </a:rPr>
                <a:t>LADN DNN</a:t>
              </a:r>
            </a:p>
            <a:p>
              <a:r>
                <a:rPr lang="en-US" altLang="ko-KR" sz="1000" b="1" dirty="0" smtClean="0">
                  <a:solidFill>
                    <a:srgbClr val="C00000"/>
                  </a:solidFill>
                </a:rPr>
                <a:t>LADN Service Area</a:t>
              </a:r>
            </a:p>
          </p:txBody>
        </p:sp>
        <p:sp>
          <p:nvSpPr>
            <p:cNvPr id="2062" name="Rectangle 2061"/>
            <p:cNvSpPr/>
            <p:nvPr/>
          </p:nvSpPr>
          <p:spPr>
            <a:xfrm>
              <a:off x="5086604" y="2466975"/>
              <a:ext cx="1466596" cy="2344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b="1" dirty="0">
                  <a:solidFill>
                    <a:schemeClr val="bg1"/>
                  </a:solidFill>
                </a:rPr>
                <a:t>LADN </a:t>
              </a:r>
              <a:r>
                <a:rPr lang="en-US" altLang="ko-KR" sz="1000" b="1" dirty="0" smtClean="0">
                  <a:solidFill>
                    <a:schemeClr val="bg1"/>
                  </a:solidFill>
                </a:rPr>
                <a:t>Information</a:t>
              </a:r>
              <a:endParaRPr lang="ko-KR" altLang="en-US" sz="1000" b="1" dirty="0">
                <a:solidFill>
                  <a:schemeClr val="bg1"/>
                </a:solidFill>
              </a:endParaRPr>
            </a:p>
          </p:txBody>
        </p:sp>
      </p:grpSp>
      <p:sp>
        <p:nvSpPr>
          <p:cNvPr id="2069" name="Arc 2068"/>
          <p:cNvSpPr/>
          <p:nvPr/>
        </p:nvSpPr>
        <p:spPr>
          <a:xfrm>
            <a:off x="4172941" y="2416194"/>
            <a:ext cx="6299195" cy="3632957"/>
          </a:xfrm>
          <a:prstGeom prst="arc">
            <a:avLst>
              <a:gd name="adj1" fmla="val 461166"/>
              <a:gd name="adj2" fmla="val 5605045"/>
            </a:avLst>
          </a:prstGeom>
          <a:noFill/>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35" name="TextBox 134"/>
          <p:cNvSpPr txBox="1"/>
          <p:nvPr/>
        </p:nvSpPr>
        <p:spPr>
          <a:xfrm>
            <a:off x="8709703" y="5755365"/>
            <a:ext cx="1276507" cy="253916"/>
          </a:xfrm>
          <a:prstGeom prst="rect">
            <a:avLst/>
          </a:prstGeom>
          <a:noFill/>
        </p:spPr>
        <p:txBody>
          <a:bodyPr wrap="square" rtlCol="0">
            <a:spAutoFit/>
          </a:bodyPr>
          <a:lstStyle/>
          <a:p>
            <a:r>
              <a:rPr lang="en-US" altLang="ko-KR" sz="1050" b="1" dirty="0" smtClean="0">
                <a:solidFill>
                  <a:srgbClr val="C00000"/>
                </a:solidFill>
              </a:rPr>
              <a:t>Configure LADN</a:t>
            </a:r>
          </a:p>
        </p:txBody>
      </p:sp>
      <p:grpSp>
        <p:nvGrpSpPr>
          <p:cNvPr id="145" name="Group 144"/>
          <p:cNvGrpSpPr/>
          <p:nvPr/>
        </p:nvGrpSpPr>
        <p:grpSpPr>
          <a:xfrm>
            <a:off x="7190427" y="3988051"/>
            <a:ext cx="458943" cy="490674"/>
            <a:chOff x="4864552" y="2996565"/>
            <a:chExt cx="453794" cy="386952"/>
          </a:xfrm>
        </p:grpSpPr>
        <p:grpSp>
          <p:nvGrpSpPr>
            <p:cNvPr id="146" name="Group 145"/>
            <p:cNvGrpSpPr/>
            <p:nvPr/>
          </p:nvGrpSpPr>
          <p:grpSpPr>
            <a:xfrm>
              <a:off x="4864552" y="2996565"/>
              <a:ext cx="453794" cy="202370"/>
              <a:chOff x="4864552" y="2996565"/>
              <a:chExt cx="453794" cy="202370"/>
            </a:xfrm>
          </p:grpSpPr>
          <p:grpSp>
            <p:nvGrpSpPr>
              <p:cNvPr id="153" name="Group 152"/>
              <p:cNvGrpSpPr/>
              <p:nvPr/>
            </p:nvGrpSpPr>
            <p:grpSpPr>
              <a:xfrm>
                <a:off x="4871379" y="3059898"/>
                <a:ext cx="446967" cy="139037"/>
                <a:chOff x="2755572" y="2723780"/>
                <a:chExt cx="446967" cy="139037"/>
              </a:xfrm>
            </p:grpSpPr>
            <p:cxnSp>
              <p:nvCxnSpPr>
                <p:cNvPr id="155" name="Straight Connector 154"/>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56" name="Straight Connector 155"/>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57" name="Straight Connector 156"/>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54" name="Rounded Rectangle 153"/>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SMF</a:t>
                </a:r>
                <a:endParaRPr lang="ko-KR" altLang="en-US" sz="1000" b="1" dirty="0">
                  <a:solidFill>
                    <a:schemeClr val="tx1"/>
                  </a:solidFill>
                  <a:latin typeface="+mn-ea"/>
                </a:endParaRPr>
              </a:p>
            </p:txBody>
          </p:sp>
        </p:grpSp>
        <p:grpSp>
          <p:nvGrpSpPr>
            <p:cNvPr id="147" name="Group 146"/>
            <p:cNvGrpSpPr/>
            <p:nvPr/>
          </p:nvGrpSpPr>
          <p:grpSpPr>
            <a:xfrm>
              <a:off x="4866933" y="3246861"/>
              <a:ext cx="445294" cy="136656"/>
              <a:chOff x="4869656" y="2796892"/>
              <a:chExt cx="445294" cy="136656"/>
            </a:xfrm>
          </p:grpSpPr>
          <p:sp>
            <p:nvSpPr>
              <p:cNvPr id="149" name="Rounded Rectangle 148"/>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50" name="Flowchart: Terminator 149"/>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51" name="Oval 150"/>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52" name="Flowchart: Terminator 151"/>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48" name="Oval 147"/>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176" name="Group 175"/>
          <p:cNvGrpSpPr/>
          <p:nvPr/>
        </p:nvGrpSpPr>
        <p:grpSpPr>
          <a:xfrm>
            <a:off x="7191498" y="3465218"/>
            <a:ext cx="458943" cy="490674"/>
            <a:chOff x="4864552" y="2996565"/>
            <a:chExt cx="453794" cy="386952"/>
          </a:xfrm>
        </p:grpSpPr>
        <p:grpSp>
          <p:nvGrpSpPr>
            <p:cNvPr id="177" name="Group 176"/>
            <p:cNvGrpSpPr/>
            <p:nvPr/>
          </p:nvGrpSpPr>
          <p:grpSpPr>
            <a:xfrm>
              <a:off x="4864552" y="2996565"/>
              <a:ext cx="453794" cy="202370"/>
              <a:chOff x="4864552" y="2996565"/>
              <a:chExt cx="453794" cy="202370"/>
            </a:xfrm>
          </p:grpSpPr>
          <p:grpSp>
            <p:nvGrpSpPr>
              <p:cNvPr id="184" name="Group 183"/>
              <p:cNvGrpSpPr/>
              <p:nvPr/>
            </p:nvGrpSpPr>
            <p:grpSpPr>
              <a:xfrm>
                <a:off x="4871379" y="3059898"/>
                <a:ext cx="446967" cy="139037"/>
                <a:chOff x="2755572" y="2723780"/>
                <a:chExt cx="446967" cy="139037"/>
              </a:xfrm>
            </p:grpSpPr>
            <p:cxnSp>
              <p:nvCxnSpPr>
                <p:cNvPr id="186" name="Straight Connector 185"/>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87" name="Straight Connector 186"/>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88" name="Straight Connector 187"/>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85" name="Rounded Rectangle 184"/>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UPF</a:t>
                </a:r>
                <a:endParaRPr lang="ko-KR" altLang="en-US" sz="1000" b="1" dirty="0">
                  <a:solidFill>
                    <a:schemeClr val="tx1"/>
                  </a:solidFill>
                  <a:latin typeface="+mn-ea"/>
                </a:endParaRPr>
              </a:p>
            </p:txBody>
          </p:sp>
        </p:grpSp>
        <p:grpSp>
          <p:nvGrpSpPr>
            <p:cNvPr id="178" name="Group 177"/>
            <p:cNvGrpSpPr/>
            <p:nvPr/>
          </p:nvGrpSpPr>
          <p:grpSpPr>
            <a:xfrm>
              <a:off x="4866933" y="3246861"/>
              <a:ext cx="445294" cy="136656"/>
              <a:chOff x="4869656" y="2796892"/>
              <a:chExt cx="445294" cy="136656"/>
            </a:xfrm>
          </p:grpSpPr>
          <p:sp>
            <p:nvSpPr>
              <p:cNvPr id="180" name="Rounded Rectangle 179"/>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81" name="Flowchart: Terminator 180"/>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82" name="Oval 181"/>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83" name="Flowchart: Terminator 182"/>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79" name="Oval 178"/>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cxnSp>
        <p:nvCxnSpPr>
          <p:cNvPr id="189" name="Straight Arrow Connector 188"/>
          <p:cNvCxnSpPr/>
          <p:nvPr/>
        </p:nvCxnSpPr>
        <p:spPr>
          <a:xfrm flipH="1">
            <a:off x="2443350" y="3717758"/>
            <a:ext cx="5497492" cy="702343"/>
          </a:xfrm>
          <a:prstGeom prst="straightConnector1">
            <a:avLst/>
          </a:prstGeom>
          <a:ln w="25400">
            <a:solidFill>
              <a:srgbClr val="7030A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7758151" y="5322670"/>
            <a:ext cx="1409268" cy="253916"/>
          </a:xfrm>
          <a:prstGeom prst="rect">
            <a:avLst/>
          </a:prstGeom>
          <a:noFill/>
        </p:spPr>
        <p:txBody>
          <a:bodyPr wrap="square" rtlCol="0">
            <a:spAutoFit/>
          </a:bodyPr>
          <a:lstStyle/>
          <a:p>
            <a:r>
              <a:rPr lang="en-US" altLang="ko-KR" sz="1050" b="1" dirty="0" smtClean="0">
                <a:solidFill>
                  <a:srgbClr val="C00000"/>
                </a:solidFill>
              </a:rPr>
              <a:t>Wildcard DNN</a:t>
            </a:r>
          </a:p>
        </p:txBody>
      </p:sp>
      <p:grpSp>
        <p:nvGrpSpPr>
          <p:cNvPr id="122" name="Group 121"/>
          <p:cNvGrpSpPr/>
          <p:nvPr/>
        </p:nvGrpSpPr>
        <p:grpSpPr>
          <a:xfrm>
            <a:off x="10175825" y="1847056"/>
            <a:ext cx="481578" cy="580299"/>
            <a:chOff x="6461433" y="2746058"/>
            <a:chExt cx="1586139" cy="2123021"/>
          </a:xfrm>
          <a:solidFill>
            <a:srgbClr val="7030A0"/>
          </a:solidFill>
        </p:grpSpPr>
        <p:sp>
          <p:nvSpPr>
            <p:cNvPr id="123" name="Oval 122"/>
            <p:cNvSpPr/>
            <p:nvPr/>
          </p:nvSpPr>
          <p:spPr>
            <a:xfrm>
              <a:off x="6748292" y="2928938"/>
              <a:ext cx="950759" cy="9753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5" name="Oval 124"/>
            <p:cNvSpPr/>
            <p:nvPr/>
          </p:nvSpPr>
          <p:spPr>
            <a:xfrm>
              <a:off x="6488033" y="3298508"/>
              <a:ext cx="224008" cy="2409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6" name="Oval 125"/>
            <p:cNvSpPr/>
            <p:nvPr/>
          </p:nvSpPr>
          <p:spPr>
            <a:xfrm>
              <a:off x="7742231" y="3296127"/>
              <a:ext cx="224008" cy="2409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7" name="Block Arc 126"/>
            <p:cNvSpPr/>
            <p:nvPr/>
          </p:nvSpPr>
          <p:spPr>
            <a:xfrm>
              <a:off x="6574393" y="2746058"/>
              <a:ext cx="1305486" cy="1127760"/>
            </a:xfrm>
            <a:prstGeom prst="blockArc">
              <a:avLst>
                <a:gd name="adj1" fmla="val 10825548"/>
                <a:gd name="adj2" fmla="val 0"/>
                <a:gd name="adj3" fmla="val 485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28" name="Group 127"/>
            <p:cNvGrpSpPr/>
            <p:nvPr/>
          </p:nvGrpSpPr>
          <p:grpSpPr>
            <a:xfrm>
              <a:off x="7175401" y="3416618"/>
              <a:ext cx="678834" cy="327660"/>
              <a:chOff x="5494331" y="3368664"/>
              <a:chExt cx="678834" cy="319014"/>
            </a:xfrm>
            <a:grpFill/>
          </p:grpSpPr>
          <p:sp>
            <p:nvSpPr>
              <p:cNvPr id="132" name="Oval 131"/>
              <p:cNvSpPr/>
              <p:nvPr/>
            </p:nvSpPr>
            <p:spPr>
              <a:xfrm>
                <a:off x="5494331" y="3516705"/>
                <a:ext cx="224008" cy="170973"/>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3" name="Minus 132"/>
              <p:cNvSpPr/>
              <p:nvPr/>
            </p:nvSpPr>
            <p:spPr>
              <a:xfrm rot="20241600">
                <a:off x="5606149" y="3368664"/>
                <a:ext cx="567016" cy="276066"/>
              </a:xfrm>
              <a:prstGeom prst="mathMinus">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29" name="Rounded Rectangle 128"/>
            <p:cNvSpPr/>
            <p:nvPr/>
          </p:nvSpPr>
          <p:spPr>
            <a:xfrm>
              <a:off x="6779248" y="3947059"/>
              <a:ext cx="950508" cy="9220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0" name="Rounded Rectangle 129"/>
            <p:cNvSpPr/>
            <p:nvPr/>
          </p:nvSpPr>
          <p:spPr>
            <a:xfrm>
              <a:off x="7787313" y="3947059"/>
              <a:ext cx="260259" cy="922020"/>
            </a:xfrm>
            <a:prstGeom prst="roundRect">
              <a:avLst>
                <a:gd name="adj" fmla="val 488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1" name="Rounded Rectangle 130"/>
            <p:cNvSpPr/>
            <p:nvPr/>
          </p:nvSpPr>
          <p:spPr>
            <a:xfrm>
              <a:off x="6461433" y="3947059"/>
              <a:ext cx="260259" cy="922020"/>
            </a:xfrm>
            <a:prstGeom prst="roundRect">
              <a:avLst>
                <a:gd name="adj" fmla="val 488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34" name="TextBox 133"/>
          <p:cNvSpPr txBox="1"/>
          <p:nvPr/>
        </p:nvSpPr>
        <p:spPr>
          <a:xfrm>
            <a:off x="10734846" y="1781024"/>
            <a:ext cx="923284" cy="646331"/>
          </a:xfrm>
          <a:prstGeom prst="rect">
            <a:avLst/>
          </a:prstGeom>
          <a:solidFill>
            <a:srgbClr val="7030A0"/>
          </a:solidFill>
        </p:spPr>
        <p:txBody>
          <a:bodyPr wrap="square" rtlCol="0">
            <a:spAutoFit/>
          </a:bodyPr>
          <a:lstStyle/>
          <a:p>
            <a:pPr algn="ctr"/>
            <a:r>
              <a:rPr lang="en-US" altLang="ko-KR" sz="1200" b="1" dirty="0" smtClean="0">
                <a:solidFill>
                  <a:schemeClr val="bg1"/>
                </a:solidFill>
              </a:rPr>
              <a:t>Violet</a:t>
            </a:r>
          </a:p>
          <a:p>
            <a:pPr algn="ctr"/>
            <a:r>
              <a:rPr lang="en-US" altLang="ko-KR" sz="1200" b="1" dirty="0" smtClean="0">
                <a:solidFill>
                  <a:schemeClr val="bg1"/>
                </a:solidFill>
              </a:rPr>
              <a:t>Service</a:t>
            </a:r>
          </a:p>
          <a:p>
            <a:pPr algn="ctr"/>
            <a:r>
              <a:rPr lang="en-US" altLang="ko-KR" sz="1200" b="1" dirty="0" smtClean="0">
                <a:solidFill>
                  <a:schemeClr val="bg1"/>
                </a:solidFill>
              </a:rPr>
              <a:t>Provider</a:t>
            </a:r>
          </a:p>
        </p:txBody>
      </p:sp>
      <p:cxnSp>
        <p:nvCxnSpPr>
          <p:cNvPr id="12" name="Straight Arrow Connector 11"/>
          <p:cNvCxnSpPr/>
          <p:nvPr/>
        </p:nvCxnSpPr>
        <p:spPr>
          <a:xfrm flipH="1">
            <a:off x="8601420" y="2427355"/>
            <a:ext cx="1574405" cy="1096101"/>
          </a:xfrm>
          <a:prstGeom prst="straightConnector1">
            <a:avLst/>
          </a:prstGeom>
          <a:ln>
            <a:solidFill>
              <a:srgbClr val="7030A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flipH="1">
            <a:off x="2526632" y="2261937"/>
            <a:ext cx="7555831" cy="1816768"/>
          </a:xfrm>
          <a:prstGeom prst="straightConnector1">
            <a:avLst/>
          </a:prstGeom>
          <a:ln>
            <a:solidFill>
              <a:srgbClr val="7030A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049" name="Straight Arrow Connector 2048"/>
          <p:cNvCxnSpPr/>
          <p:nvPr/>
        </p:nvCxnSpPr>
        <p:spPr>
          <a:xfrm flipH="1" flipV="1">
            <a:off x="10551586" y="2596994"/>
            <a:ext cx="157880" cy="70156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a:off x="10664204" y="2744317"/>
            <a:ext cx="1064568" cy="253916"/>
          </a:xfrm>
          <a:prstGeom prst="rect">
            <a:avLst/>
          </a:prstGeom>
          <a:noFill/>
        </p:spPr>
        <p:txBody>
          <a:bodyPr wrap="square" rtlCol="0">
            <a:spAutoFit/>
          </a:bodyPr>
          <a:lstStyle/>
          <a:p>
            <a:r>
              <a:rPr lang="en-US" altLang="ko-KR" sz="1050" b="1" dirty="0" smtClean="0">
                <a:solidFill>
                  <a:srgbClr val="C00000"/>
                </a:solidFill>
              </a:rPr>
              <a:t>LADN DNN</a:t>
            </a:r>
          </a:p>
        </p:txBody>
      </p:sp>
      <p:cxnSp>
        <p:nvCxnSpPr>
          <p:cNvPr id="144" name="Straight Arrow Connector 143"/>
          <p:cNvCxnSpPr/>
          <p:nvPr/>
        </p:nvCxnSpPr>
        <p:spPr>
          <a:xfrm flipH="1">
            <a:off x="2456344" y="5204427"/>
            <a:ext cx="3238275" cy="2161"/>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58" name="TextBox 157"/>
          <p:cNvSpPr txBox="1"/>
          <p:nvPr/>
        </p:nvSpPr>
        <p:spPr>
          <a:xfrm>
            <a:off x="3118239" y="5329877"/>
            <a:ext cx="2334276" cy="276999"/>
          </a:xfrm>
          <a:prstGeom prst="rect">
            <a:avLst/>
          </a:prstGeom>
          <a:noFill/>
        </p:spPr>
        <p:txBody>
          <a:bodyPr wrap="square" rtlCol="0">
            <a:spAutoFit/>
          </a:bodyPr>
          <a:lstStyle/>
          <a:p>
            <a:r>
              <a:rPr lang="en-US" altLang="ko-KR" sz="1200" b="1" dirty="0" smtClean="0">
                <a:solidFill>
                  <a:schemeClr val="accent1">
                    <a:lumMod val="50000"/>
                  </a:schemeClr>
                </a:solidFill>
              </a:rPr>
              <a:t>Available LADN Information</a:t>
            </a:r>
          </a:p>
        </p:txBody>
      </p:sp>
    </p:spTree>
    <p:extLst>
      <p:ext uri="{BB962C8B-B14F-4D97-AF65-F5344CB8AC3E}">
        <p14:creationId xmlns:p14="http://schemas.microsoft.com/office/powerpoint/2010/main" val="221179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dirty="0" smtClean="0"/>
              <a:t>Scenario D. User use available LADN</a:t>
            </a:r>
            <a:endParaRPr lang="ko-KR" altLang="en-US" dirty="0"/>
          </a:p>
        </p:txBody>
      </p:sp>
      <p:sp>
        <p:nvSpPr>
          <p:cNvPr id="3" name="Content Placeholder 2"/>
          <p:cNvSpPr>
            <a:spLocks noGrp="1"/>
          </p:cNvSpPr>
          <p:nvPr>
            <p:ph idx="1"/>
          </p:nvPr>
        </p:nvSpPr>
        <p:spPr>
          <a:xfrm>
            <a:off x="320510" y="1404594"/>
            <a:ext cx="11547837" cy="1163891"/>
          </a:xfrm>
        </p:spPr>
        <p:txBody>
          <a:bodyPr>
            <a:noAutofit/>
          </a:bodyPr>
          <a:lstStyle/>
          <a:p>
            <a:r>
              <a:rPr lang="en-US" altLang="ko-KR" sz="1800" dirty="0" smtClean="0"/>
              <a:t>Based on user input, the UE may request all the available LADN Information in the current Registration Area</a:t>
            </a:r>
          </a:p>
          <a:p>
            <a:r>
              <a:rPr lang="en-US" altLang="ko-KR" sz="1800" dirty="0" smtClean="0"/>
              <a:t>User may select one of available LADN to establish LADN PDU session.</a:t>
            </a:r>
            <a:endParaRPr lang="ko-KR" altLang="en-US" sz="1800" dirty="0"/>
          </a:p>
        </p:txBody>
      </p:sp>
      <p:grpSp>
        <p:nvGrpSpPr>
          <p:cNvPr id="4" name="Group 3"/>
          <p:cNvGrpSpPr/>
          <p:nvPr/>
        </p:nvGrpSpPr>
        <p:grpSpPr>
          <a:xfrm>
            <a:off x="482206" y="3085412"/>
            <a:ext cx="2033337" cy="2935705"/>
            <a:chOff x="437775" y="1377109"/>
            <a:chExt cx="2841377" cy="4506333"/>
          </a:xfrm>
        </p:grpSpPr>
        <p:grpSp>
          <p:nvGrpSpPr>
            <p:cNvPr id="5" name="Group 4"/>
            <p:cNvGrpSpPr/>
            <p:nvPr/>
          </p:nvGrpSpPr>
          <p:grpSpPr>
            <a:xfrm>
              <a:off x="437775" y="1377109"/>
              <a:ext cx="2750593" cy="4506333"/>
              <a:chOff x="3781722" y="2594317"/>
              <a:chExt cx="700617" cy="991307"/>
            </a:xfrm>
          </p:grpSpPr>
          <p:sp>
            <p:nvSpPr>
              <p:cNvPr id="16"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7"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8"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1"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2"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3"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4"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5"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6"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7"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8"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9"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6" name="TextBox 5"/>
            <p:cNvSpPr txBox="1"/>
            <p:nvPr/>
          </p:nvSpPr>
          <p:spPr>
            <a:xfrm>
              <a:off x="499829" y="1659340"/>
              <a:ext cx="2779323" cy="472440"/>
            </a:xfrm>
            <a:prstGeom prst="rect">
              <a:avLst/>
            </a:prstGeom>
            <a:noFill/>
          </p:spPr>
          <p:txBody>
            <a:bodyPr wrap="square" rtlCol="0">
              <a:spAutoFit/>
            </a:bodyPr>
            <a:lstStyle/>
            <a:p>
              <a:r>
                <a:rPr lang="en-US" altLang="ko-KR" sz="1400" b="1" dirty="0" smtClean="0"/>
                <a:t>LADN Configuration</a:t>
              </a:r>
              <a:endParaRPr lang="ko-KR" altLang="en-US" sz="1400" b="1" dirty="0"/>
            </a:p>
          </p:txBody>
        </p:sp>
        <p:sp>
          <p:nvSpPr>
            <p:cNvPr id="7" name="Rectangle 6"/>
            <p:cNvSpPr/>
            <p:nvPr/>
          </p:nvSpPr>
          <p:spPr>
            <a:xfrm>
              <a:off x="547688" y="2205036"/>
              <a:ext cx="2520364" cy="9081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extBox 7"/>
            <p:cNvSpPr txBox="1"/>
            <p:nvPr/>
          </p:nvSpPr>
          <p:spPr>
            <a:xfrm>
              <a:off x="579690" y="2277795"/>
              <a:ext cx="1766468" cy="401574"/>
            </a:xfrm>
            <a:prstGeom prst="rect">
              <a:avLst/>
            </a:prstGeom>
            <a:noFill/>
          </p:spPr>
          <p:txBody>
            <a:bodyPr wrap="square" rtlCol="0">
              <a:spAutoFit/>
            </a:bodyPr>
            <a:lstStyle/>
            <a:p>
              <a:r>
                <a:rPr lang="en-US" altLang="ko-KR" sz="1100" dirty="0" smtClean="0"/>
                <a:t>Use LADN </a:t>
              </a:r>
              <a:endParaRPr lang="ko-KR" altLang="en-US" sz="1100" dirty="0"/>
            </a:p>
          </p:txBody>
        </p:sp>
        <p:sp>
          <p:nvSpPr>
            <p:cNvPr id="9" name="Rectangle 8"/>
            <p:cNvSpPr/>
            <p:nvPr/>
          </p:nvSpPr>
          <p:spPr>
            <a:xfrm>
              <a:off x="2655640" y="2358090"/>
              <a:ext cx="193506" cy="1558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 name="Group 9"/>
            <p:cNvGrpSpPr/>
            <p:nvPr/>
          </p:nvGrpSpPr>
          <p:grpSpPr>
            <a:xfrm>
              <a:off x="2680870" y="2298032"/>
              <a:ext cx="174625" cy="181090"/>
              <a:chOff x="3251200" y="1939925"/>
              <a:chExt cx="174625" cy="181090"/>
            </a:xfrm>
          </p:grpSpPr>
          <p:cxnSp>
            <p:nvCxnSpPr>
              <p:cNvPr id="14" name="Straight Connector 13"/>
              <p:cNvCxnSpPr/>
              <p:nvPr/>
            </p:nvCxnSpPr>
            <p:spPr>
              <a:xfrm>
                <a:off x="3251200" y="2032000"/>
                <a:ext cx="80173" cy="890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321050" y="1939925"/>
                <a:ext cx="104775" cy="180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Rectangle 10"/>
            <p:cNvSpPr/>
            <p:nvPr/>
          </p:nvSpPr>
          <p:spPr>
            <a:xfrm>
              <a:off x="547872" y="3115100"/>
              <a:ext cx="2541673" cy="188225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TextBox 11"/>
            <p:cNvSpPr txBox="1"/>
            <p:nvPr/>
          </p:nvSpPr>
          <p:spPr>
            <a:xfrm>
              <a:off x="504936" y="3168747"/>
              <a:ext cx="2220753" cy="401574"/>
            </a:xfrm>
            <a:prstGeom prst="rect">
              <a:avLst/>
            </a:prstGeom>
            <a:noFill/>
          </p:spPr>
          <p:txBody>
            <a:bodyPr wrap="square" rtlCol="0">
              <a:spAutoFit/>
            </a:bodyPr>
            <a:lstStyle/>
            <a:p>
              <a:r>
                <a:rPr lang="en-US" altLang="ko-KR" sz="1100" b="1" dirty="0" smtClean="0"/>
                <a:t>Available LADNs</a:t>
              </a:r>
              <a:endParaRPr lang="ko-KR" altLang="en-US" sz="1100" b="1" dirty="0"/>
            </a:p>
          </p:txBody>
        </p:sp>
        <p:sp>
          <p:nvSpPr>
            <p:cNvPr id="13" name="TextBox 12"/>
            <p:cNvSpPr txBox="1"/>
            <p:nvPr/>
          </p:nvSpPr>
          <p:spPr>
            <a:xfrm>
              <a:off x="556968" y="3523730"/>
              <a:ext cx="2581988" cy="1209938"/>
            </a:xfrm>
            <a:prstGeom prst="rect">
              <a:avLst/>
            </a:prstGeom>
            <a:noFill/>
          </p:spPr>
          <p:txBody>
            <a:bodyPr wrap="square" rtlCol="0">
              <a:spAutoFit/>
            </a:bodyPr>
            <a:lstStyle/>
            <a:p>
              <a:pPr>
                <a:lnSpc>
                  <a:spcPct val="150000"/>
                </a:lnSpc>
              </a:pPr>
              <a:r>
                <a:rPr lang="en-US" altLang="ko-KR" sz="1050" dirty="0" smtClean="0"/>
                <a:t>LADN DNN 1 connected</a:t>
              </a:r>
            </a:p>
            <a:p>
              <a:pPr>
                <a:lnSpc>
                  <a:spcPct val="150000"/>
                </a:lnSpc>
              </a:pPr>
              <a:r>
                <a:rPr lang="en-US" altLang="ko-KR" sz="1050" dirty="0" smtClean="0"/>
                <a:t>LADN DNN 2 available</a:t>
              </a:r>
            </a:p>
            <a:p>
              <a:pPr>
                <a:lnSpc>
                  <a:spcPct val="150000"/>
                </a:lnSpc>
              </a:pPr>
              <a:r>
                <a:rPr lang="en-US" altLang="ko-KR" sz="1050" dirty="0" smtClean="0"/>
                <a:t>LADN DNN 3 not available</a:t>
              </a:r>
              <a:endParaRPr lang="en-US" altLang="ko-KR" sz="1050" dirty="0"/>
            </a:p>
          </p:txBody>
        </p:sp>
      </p:grpSp>
      <p:grpSp>
        <p:nvGrpSpPr>
          <p:cNvPr id="30" name="Group 29"/>
          <p:cNvGrpSpPr/>
          <p:nvPr/>
        </p:nvGrpSpPr>
        <p:grpSpPr>
          <a:xfrm>
            <a:off x="177859" y="5717976"/>
            <a:ext cx="766005" cy="867039"/>
            <a:chOff x="10332235" y="2510654"/>
            <a:chExt cx="481578" cy="530311"/>
          </a:xfrm>
        </p:grpSpPr>
        <p:sp>
          <p:nvSpPr>
            <p:cNvPr id="31" name="Oval 30"/>
            <p:cNvSpPr/>
            <p:nvPr/>
          </p:nvSpPr>
          <p:spPr>
            <a:xfrm>
              <a:off x="10419330" y="2510654"/>
              <a:ext cx="288666" cy="26660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Rounded Rectangle 31"/>
            <p:cNvSpPr/>
            <p:nvPr/>
          </p:nvSpPr>
          <p:spPr>
            <a:xfrm>
              <a:off x="10428729" y="2788943"/>
              <a:ext cx="288590" cy="25202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Rounded Rectangle 32"/>
            <p:cNvSpPr/>
            <p:nvPr/>
          </p:nvSpPr>
          <p:spPr>
            <a:xfrm>
              <a:off x="10734794" y="2788943"/>
              <a:ext cx="79019" cy="252022"/>
            </a:xfrm>
            <a:prstGeom prst="roundRect">
              <a:avLst>
                <a:gd name="adj" fmla="val 48873"/>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Rounded Rectangle 33"/>
            <p:cNvSpPr/>
            <p:nvPr/>
          </p:nvSpPr>
          <p:spPr>
            <a:xfrm>
              <a:off x="10332235" y="2788943"/>
              <a:ext cx="79019" cy="252022"/>
            </a:xfrm>
            <a:prstGeom prst="roundRect">
              <a:avLst>
                <a:gd name="adj" fmla="val 48873"/>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7" name="Oval 36"/>
          <p:cNvSpPr/>
          <p:nvPr/>
        </p:nvSpPr>
        <p:spPr>
          <a:xfrm>
            <a:off x="3096571" y="5137459"/>
            <a:ext cx="1854358" cy="328118"/>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38" name="Group 37"/>
          <p:cNvGrpSpPr/>
          <p:nvPr/>
        </p:nvGrpSpPr>
        <p:grpSpPr>
          <a:xfrm>
            <a:off x="4928451" y="5039419"/>
            <a:ext cx="344119" cy="390979"/>
            <a:chOff x="2129951" y="5472760"/>
            <a:chExt cx="295651" cy="475336"/>
          </a:xfrm>
        </p:grpSpPr>
        <p:sp>
          <p:nvSpPr>
            <p:cNvPr id="73"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74"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75"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76"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77"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78"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39" name="Group 38"/>
          <p:cNvGrpSpPr/>
          <p:nvPr/>
        </p:nvGrpSpPr>
        <p:grpSpPr>
          <a:xfrm>
            <a:off x="5770872" y="4633741"/>
            <a:ext cx="800204" cy="692596"/>
            <a:chOff x="4864552" y="2996565"/>
            <a:chExt cx="453794" cy="386952"/>
          </a:xfrm>
        </p:grpSpPr>
        <p:grpSp>
          <p:nvGrpSpPr>
            <p:cNvPr id="61" name="Group 60"/>
            <p:cNvGrpSpPr/>
            <p:nvPr/>
          </p:nvGrpSpPr>
          <p:grpSpPr>
            <a:xfrm>
              <a:off x="4864552" y="2996565"/>
              <a:ext cx="453794" cy="202370"/>
              <a:chOff x="4864552" y="2996565"/>
              <a:chExt cx="453794" cy="202370"/>
            </a:xfrm>
          </p:grpSpPr>
          <p:grpSp>
            <p:nvGrpSpPr>
              <p:cNvPr id="68" name="Group 67"/>
              <p:cNvGrpSpPr/>
              <p:nvPr/>
            </p:nvGrpSpPr>
            <p:grpSpPr>
              <a:xfrm>
                <a:off x="4871379" y="3059898"/>
                <a:ext cx="446967" cy="139037"/>
                <a:chOff x="2755572" y="2723780"/>
                <a:chExt cx="446967" cy="139037"/>
              </a:xfrm>
            </p:grpSpPr>
            <p:cxnSp>
              <p:nvCxnSpPr>
                <p:cNvPr id="70" name="Straight Connector 69"/>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71" name="Straight Connector 70"/>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72" name="Straight Connector 71"/>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69" name="Rounded Rectangle 68"/>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62" name="Group 61"/>
            <p:cNvGrpSpPr/>
            <p:nvPr/>
          </p:nvGrpSpPr>
          <p:grpSpPr>
            <a:xfrm>
              <a:off x="4866933" y="3246861"/>
              <a:ext cx="445294" cy="136656"/>
              <a:chOff x="4869656" y="2796892"/>
              <a:chExt cx="445294" cy="136656"/>
            </a:xfrm>
          </p:grpSpPr>
          <p:sp>
            <p:nvSpPr>
              <p:cNvPr id="64" name="Rounded Rectangle 63"/>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65" name="Flowchart: Terminator 64"/>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66" name="Oval 65"/>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67" name="Flowchart: Terminator 66"/>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63" name="Oval 62"/>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40" name="Group 39"/>
          <p:cNvGrpSpPr/>
          <p:nvPr/>
        </p:nvGrpSpPr>
        <p:grpSpPr>
          <a:xfrm>
            <a:off x="7895482" y="4630421"/>
            <a:ext cx="800204" cy="692596"/>
            <a:chOff x="4864552" y="2996565"/>
            <a:chExt cx="453794" cy="386952"/>
          </a:xfrm>
        </p:grpSpPr>
        <p:grpSp>
          <p:nvGrpSpPr>
            <p:cNvPr id="49" name="Group 48"/>
            <p:cNvGrpSpPr/>
            <p:nvPr/>
          </p:nvGrpSpPr>
          <p:grpSpPr>
            <a:xfrm>
              <a:off x="4864552" y="2996565"/>
              <a:ext cx="453794" cy="202370"/>
              <a:chOff x="4864552" y="2996565"/>
              <a:chExt cx="453794" cy="202370"/>
            </a:xfrm>
          </p:grpSpPr>
          <p:grpSp>
            <p:nvGrpSpPr>
              <p:cNvPr id="56" name="Group 55"/>
              <p:cNvGrpSpPr/>
              <p:nvPr/>
            </p:nvGrpSpPr>
            <p:grpSpPr>
              <a:xfrm>
                <a:off x="4871379" y="3059898"/>
                <a:ext cx="446967" cy="139037"/>
                <a:chOff x="2755572" y="2723780"/>
                <a:chExt cx="446967" cy="139037"/>
              </a:xfrm>
            </p:grpSpPr>
            <p:cxnSp>
              <p:nvCxnSpPr>
                <p:cNvPr id="58" name="Straight Connector 57"/>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9" name="Straight Connector 58"/>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60" name="Straight Connector 59"/>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57" name="Rounded Rectangle 56"/>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50" name="Group 49"/>
            <p:cNvGrpSpPr/>
            <p:nvPr/>
          </p:nvGrpSpPr>
          <p:grpSpPr>
            <a:xfrm>
              <a:off x="4866933" y="3246861"/>
              <a:ext cx="445294" cy="136656"/>
              <a:chOff x="4869656" y="2796892"/>
              <a:chExt cx="445294" cy="136656"/>
            </a:xfrm>
          </p:grpSpPr>
          <p:sp>
            <p:nvSpPr>
              <p:cNvPr id="52" name="Rounded Rectangle 51"/>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53" name="Flowchart: Terminator 52"/>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54" name="Oval 53"/>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55" name="Flowchart: Terminator 54"/>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51" name="Oval 50"/>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41" name="TextBox 40"/>
          <p:cNvSpPr txBox="1"/>
          <p:nvPr/>
        </p:nvSpPr>
        <p:spPr>
          <a:xfrm>
            <a:off x="5655244" y="5364290"/>
            <a:ext cx="1086660" cy="461665"/>
          </a:xfrm>
          <a:prstGeom prst="rect">
            <a:avLst/>
          </a:prstGeom>
          <a:noFill/>
        </p:spPr>
        <p:txBody>
          <a:bodyPr wrap="square" rtlCol="0">
            <a:spAutoFit/>
          </a:bodyPr>
          <a:lstStyle/>
          <a:p>
            <a:r>
              <a:rPr lang="en-US" altLang="ko-KR" sz="1200" b="1" dirty="0" smtClean="0">
                <a:solidFill>
                  <a:schemeClr val="accent1">
                    <a:lumMod val="50000"/>
                  </a:schemeClr>
                </a:solidFill>
              </a:rPr>
              <a:t>LADN</a:t>
            </a:r>
          </a:p>
          <a:p>
            <a:r>
              <a:rPr lang="en-US" altLang="ko-KR" sz="1200" b="1" dirty="0" smtClean="0">
                <a:solidFill>
                  <a:schemeClr val="accent1">
                    <a:lumMod val="50000"/>
                  </a:schemeClr>
                </a:solidFill>
              </a:rPr>
              <a:t>Information</a:t>
            </a:r>
          </a:p>
        </p:txBody>
      </p:sp>
      <p:cxnSp>
        <p:nvCxnSpPr>
          <p:cNvPr id="42" name="Straight Arrow Connector 41"/>
          <p:cNvCxnSpPr/>
          <p:nvPr/>
        </p:nvCxnSpPr>
        <p:spPr>
          <a:xfrm flipV="1">
            <a:off x="2465977" y="4861787"/>
            <a:ext cx="3310804" cy="761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6583762" y="4856081"/>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2456344" y="5204427"/>
            <a:ext cx="3238275" cy="2161"/>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52" idx="1"/>
            <a:endCxn id="64" idx="3"/>
          </p:cNvCxnSpPr>
          <p:nvPr/>
        </p:nvCxnSpPr>
        <p:spPr>
          <a:xfrm flipH="1">
            <a:off x="6560286" y="5200719"/>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585225" y="4579768"/>
            <a:ext cx="3313204" cy="276999"/>
          </a:xfrm>
          <a:prstGeom prst="rect">
            <a:avLst/>
          </a:prstGeom>
          <a:noFill/>
        </p:spPr>
        <p:txBody>
          <a:bodyPr wrap="square" rtlCol="0">
            <a:spAutoFit/>
          </a:bodyPr>
          <a:lstStyle/>
          <a:p>
            <a:r>
              <a:rPr lang="en-US" altLang="ko-KR" sz="1200" b="1" dirty="0" smtClean="0">
                <a:solidFill>
                  <a:schemeClr val="accent1">
                    <a:lumMod val="50000"/>
                  </a:schemeClr>
                </a:solidFill>
              </a:rPr>
              <a:t>Registration Request for available LADN</a:t>
            </a:r>
          </a:p>
        </p:txBody>
      </p:sp>
      <p:sp>
        <p:nvSpPr>
          <p:cNvPr id="48" name="TextBox 47"/>
          <p:cNvSpPr txBox="1"/>
          <p:nvPr/>
        </p:nvSpPr>
        <p:spPr>
          <a:xfrm>
            <a:off x="3118240" y="5329877"/>
            <a:ext cx="1811020" cy="461665"/>
          </a:xfrm>
          <a:prstGeom prst="rect">
            <a:avLst/>
          </a:prstGeom>
          <a:noFill/>
        </p:spPr>
        <p:txBody>
          <a:bodyPr wrap="square" rtlCol="0">
            <a:spAutoFit/>
          </a:bodyPr>
          <a:lstStyle/>
          <a:p>
            <a:r>
              <a:rPr lang="en-US" altLang="ko-KR" sz="1200" b="1" dirty="0" smtClean="0">
                <a:solidFill>
                  <a:schemeClr val="accent1">
                    <a:lumMod val="50000"/>
                  </a:schemeClr>
                </a:solidFill>
              </a:rPr>
              <a:t>Registration Accept (LADN Information)</a:t>
            </a:r>
          </a:p>
        </p:txBody>
      </p:sp>
      <p:sp>
        <p:nvSpPr>
          <p:cNvPr id="95" name="Oval 94"/>
          <p:cNvSpPr/>
          <p:nvPr/>
        </p:nvSpPr>
        <p:spPr>
          <a:xfrm>
            <a:off x="7681046" y="3245519"/>
            <a:ext cx="1455767" cy="1219200"/>
          </a:xfrm>
          <a:prstGeom prst="ellipse">
            <a:avLst/>
          </a:prstGeom>
          <a:solidFill>
            <a:srgbClr val="C00000">
              <a:alpha val="10000"/>
            </a:srgbClr>
          </a:solidFill>
          <a:ln>
            <a:solidFill>
              <a:srgbClr val="C00000">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6" name="Rounded Rectangle 95"/>
          <p:cNvSpPr/>
          <p:nvPr/>
        </p:nvSpPr>
        <p:spPr>
          <a:xfrm>
            <a:off x="10210799" y="3357024"/>
            <a:ext cx="1262975" cy="1262601"/>
          </a:xfrm>
          <a:prstGeom prst="roundRect">
            <a:avLst>
              <a:gd name="adj" fmla="val 43055"/>
            </a:avLst>
          </a:prstGeom>
          <a:solidFill>
            <a:schemeClr val="accent1">
              <a:lumMod val="20000"/>
              <a:lumOff val="80000"/>
            </a:schemeClr>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97" name="Group 96"/>
          <p:cNvGrpSpPr/>
          <p:nvPr/>
        </p:nvGrpSpPr>
        <p:grpSpPr>
          <a:xfrm>
            <a:off x="10612972" y="3523456"/>
            <a:ext cx="481578" cy="580299"/>
            <a:chOff x="6461433" y="2746058"/>
            <a:chExt cx="1586139" cy="2123021"/>
          </a:xfrm>
        </p:grpSpPr>
        <p:sp>
          <p:nvSpPr>
            <p:cNvPr id="98" name="Oval 97"/>
            <p:cNvSpPr/>
            <p:nvPr/>
          </p:nvSpPr>
          <p:spPr>
            <a:xfrm>
              <a:off x="6748292" y="2928938"/>
              <a:ext cx="950759" cy="9753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9" name="Oval 98"/>
            <p:cNvSpPr/>
            <p:nvPr/>
          </p:nvSpPr>
          <p:spPr>
            <a:xfrm>
              <a:off x="6488033" y="3298508"/>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0" name="Oval 99"/>
            <p:cNvSpPr/>
            <p:nvPr/>
          </p:nvSpPr>
          <p:spPr>
            <a:xfrm>
              <a:off x="7742231" y="3296127"/>
              <a:ext cx="224008" cy="2409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1" name="Block Arc 100"/>
            <p:cNvSpPr/>
            <p:nvPr/>
          </p:nvSpPr>
          <p:spPr>
            <a:xfrm>
              <a:off x="6574393" y="2746058"/>
              <a:ext cx="1305486" cy="1127760"/>
            </a:xfrm>
            <a:prstGeom prst="blockArc">
              <a:avLst>
                <a:gd name="adj1" fmla="val 10825548"/>
                <a:gd name="adj2" fmla="val 0"/>
                <a:gd name="adj3" fmla="val 485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2" name="Group 101"/>
            <p:cNvGrpSpPr/>
            <p:nvPr/>
          </p:nvGrpSpPr>
          <p:grpSpPr>
            <a:xfrm>
              <a:off x="7175401" y="3416618"/>
              <a:ext cx="678834" cy="327660"/>
              <a:chOff x="5494331" y="3368664"/>
              <a:chExt cx="678834" cy="319014"/>
            </a:xfrm>
            <a:solidFill>
              <a:srgbClr val="FFFF00"/>
            </a:solidFill>
          </p:grpSpPr>
          <p:sp>
            <p:nvSpPr>
              <p:cNvPr id="106" name="Oval 105"/>
              <p:cNvSpPr/>
              <p:nvPr/>
            </p:nvSpPr>
            <p:spPr>
              <a:xfrm>
                <a:off x="5494331" y="3516705"/>
                <a:ext cx="224008" cy="170973"/>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7" name="Minus 106"/>
              <p:cNvSpPr/>
              <p:nvPr/>
            </p:nvSpPr>
            <p:spPr>
              <a:xfrm rot="20241600">
                <a:off x="5606149" y="3368664"/>
                <a:ext cx="567016" cy="276066"/>
              </a:xfrm>
              <a:prstGeom prst="mathMinus">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03" name="Rounded Rectangle 102"/>
            <p:cNvSpPr/>
            <p:nvPr/>
          </p:nvSpPr>
          <p:spPr>
            <a:xfrm>
              <a:off x="6779248" y="3947059"/>
              <a:ext cx="950508" cy="9220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4" name="Rounded Rectangle 103"/>
            <p:cNvSpPr/>
            <p:nvPr/>
          </p:nvSpPr>
          <p:spPr>
            <a:xfrm>
              <a:off x="778731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5" name="Rounded Rectangle 104"/>
            <p:cNvSpPr/>
            <p:nvPr/>
          </p:nvSpPr>
          <p:spPr>
            <a:xfrm>
              <a:off x="6461433" y="3947059"/>
              <a:ext cx="260259" cy="922020"/>
            </a:xfrm>
            <a:prstGeom prst="roundRect">
              <a:avLst>
                <a:gd name="adj" fmla="val 4887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116" name="Straight Arrow Connector 115"/>
          <p:cNvCxnSpPr/>
          <p:nvPr/>
        </p:nvCxnSpPr>
        <p:spPr>
          <a:xfrm flipH="1">
            <a:off x="9167419" y="3982453"/>
            <a:ext cx="1023328" cy="22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10467719" y="4103921"/>
            <a:ext cx="923284" cy="461665"/>
          </a:xfrm>
          <a:prstGeom prst="rect">
            <a:avLst/>
          </a:prstGeom>
          <a:noFill/>
        </p:spPr>
        <p:txBody>
          <a:bodyPr wrap="square" rtlCol="0">
            <a:spAutoFit/>
          </a:bodyPr>
          <a:lstStyle/>
          <a:p>
            <a:r>
              <a:rPr lang="en-US" altLang="ko-KR" sz="1200" b="1" dirty="0" smtClean="0">
                <a:solidFill>
                  <a:srgbClr val="C00000"/>
                </a:solidFill>
              </a:rPr>
              <a:t>Mobile</a:t>
            </a:r>
          </a:p>
          <a:p>
            <a:r>
              <a:rPr lang="en-US" altLang="ko-KR" sz="1200" b="1" dirty="0" smtClean="0">
                <a:solidFill>
                  <a:srgbClr val="C00000"/>
                </a:solidFill>
              </a:rPr>
              <a:t>Operator</a:t>
            </a:r>
          </a:p>
        </p:txBody>
      </p:sp>
      <p:sp>
        <p:nvSpPr>
          <p:cNvPr id="118" name="TextBox 117"/>
          <p:cNvSpPr txBox="1"/>
          <p:nvPr/>
        </p:nvSpPr>
        <p:spPr>
          <a:xfrm>
            <a:off x="9148225" y="3658717"/>
            <a:ext cx="1492688" cy="253916"/>
          </a:xfrm>
          <a:prstGeom prst="rect">
            <a:avLst/>
          </a:prstGeom>
          <a:noFill/>
        </p:spPr>
        <p:txBody>
          <a:bodyPr wrap="square" rtlCol="0">
            <a:spAutoFit/>
          </a:bodyPr>
          <a:lstStyle/>
          <a:p>
            <a:r>
              <a:rPr lang="en-US" altLang="ko-KR" sz="1050" b="1" dirty="0" smtClean="0">
                <a:solidFill>
                  <a:srgbClr val="C00000"/>
                </a:solidFill>
              </a:rPr>
              <a:t>LADN Connectivity</a:t>
            </a:r>
          </a:p>
        </p:txBody>
      </p:sp>
      <p:grpSp>
        <p:nvGrpSpPr>
          <p:cNvPr id="119" name="Group 118"/>
          <p:cNvGrpSpPr/>
          <p:nvPr/>
        </p:nvGrpSpPr>
        <p:grpSpPr>
          <a:xfrm>
            <a:off x="7190427" y="3988051"/>
            <a:ext cx="458943" cy="490674"/>
            <a:chOff x="4864552" y="2996565"/>
            <a:chExt cx="453794" cy="386952"/>
          </a:xfrm>
        </p:grpSpPr>
        <p:grpSp>
          <p:nvGrpSpPr>
            <p:cNvPr id="120" name="Group 119"/>
            <p:cNvGrpSpPr/>
            <p:nvPr/>
          </p:nvGrpSpPr>
          <p:grpSpPr>
            <a:xfrm>
              <a:off x="4864552" y="2996565"/>
              <a:ext cx="453794" cy="202370"/>
              <a:chOff x="4864552" y="2996565"/>
              <a:chExt cx="453794" cy="202370"/>
            </a:xfrm>
          </p:grpSpPr>
          <p:grpSp>
            <p:nvGrpSpPr>
              <p:cNvPr id="127" name="Group 126"/>
              <p:cNvGrpSpPr/>
              <p:nvPr/>
            </p:nvGrpSpPr>
            <p:grpSpPr>
              <a:xfrm>
                <a:off x="4871379" y="3059898"/>
                <a:ext cx="446967" cy="139037"/>
                <a:chOff x="2755572" y="2723780"/>
                <a:chExt cx="446967" cy="139037"/>
              </a:xfrm>
            </p:grpSpPr>
            <p:cxnSp>
              <p:nvCxnSpPr>
                <p:cNvPr id="129" name="Straight Connector 12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30" name="Straight Connector 12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31" name="Straight Connector 13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28" name="Rounded Rectangle 12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SMF</a:t>
                </a:r>
                <a:endParaRPr lang="ko-KR" altLang="en-US" sz="1000" b="1" dirty="0">
                  <a:solidFill>
                    <a:schemeClr val="tx1"/>
                  </a:solidFill>
                  <a:latin typeface="+mn-ea"/>
                </a:endParaRPr>
              </a:p>
            </p:txBody>
          </p:sp>
        </p:grpSp>
        <p:grpSp>
          <p:nvGrpSpPr>
            <p:cNvPr id="121" name="Group 120"/>
            <p:cNvGrpSpPr/>
            <p:nvPr/>
          </p:nvGrpSpPr>
          <p:grpSpPr>
            <a:xfrm>
              <a:off x="4866933" y="3246861"/>
              <a:ext cx="445294" cy="136656"/>
              <a:chOff x="4869656" y="2796892"/>
              <a:chExt cx="445294" cy="136656"/>
            </a:xfrm>
          </p:grpSpPr>
          <p:sp>
            <p:nvSpPr>
              <p:cNvPr id="123" name="Rounded Rectangle 12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24" name="Flowchart: Terminator 12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25" name="Oval 12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26" name="Flowchart: Terminator 12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22" name="Oval 12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132" name="Group 131"/>
          <p:cNvGrpSpPr/>
          <p:nvPr/>
        </p:nvGrpSpPr>
        <p:grpSpPr>
          <a:xfrm>
            <a:off x="7191498" y="3465218"/>
            <a:ext cx="458943" cy="490674"/>
            <a:chOff x="4864552" y="2996565"/>
            <a:chExt cx="453794" cy="386952"/>
          </a:xfrm>
        </p:grpSpPr>
        <p:grpSp>
          <p:nvGrpSpPr>
            <p:cNvPr id="133" name="Group 132"/>
            <p:cNvGrpSpPr/>
            <p:nvPr/>
          </p:nvGrpSpPr>
          <p:grpSpPr>
            <a:xfrm>
              <a:off x="4864552" y="2996565"/>
              <a:ext cx="453794" cy="202370"/>
              <a:chOff x="4864552" y="2996565"/>
              <a:chExt cx="453794" cy="202370"/>
            </a:xfrm>
          </p:grpSpPr>
          <p:grpSp>
            <p:nvGrpSpPr>
              <p:cNvPr id="140" name="Group 139"/>
              <p:cNvGrpSpPr/>
              <p:nvPr/>
            </p:nvGrpSpPr>
            <p:grpSpPr>
              <a:xfrm>
                <a:off x="4871379" y="3059898"/>
                <a:ext cx="446967" cy="139037"/>
                <a:chOff x="2755572" y="2723780"/>
                <a:chExt cx="446967" cy="139037"/>
              </a:xfrm>
            </p:grpSpPr>
            <p:cxnSp>
              <p:nvCxnSpPr>
                <p:cNvPr id="142" name="Straight Connector 141"/>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43" name="Straight Connector 142"/>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144" name="Straight Connector 143"/>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141" name="Rounded Rectangle 140"/>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000" b="1" dirty="0" smtClean="0">
                    <a:solidFill>
                      <a:schemeClr val="tx1"/>
                    </a:solidFill>
                    <a:latin typeface="+mn-ea"/>
                  </a:rPr>
                  <a:t>UPF</a:t>
                </a:r>
                <a:endParaRPr lang="ko-KR" altLang="en-US" sz="1000" b="1" dirty="0">
                  <a:solidFill>
                    <a:schemeClr val="tx1"/>
                  </a:solidFill>
                  <a:latin typeface="+mn-ea"/>
                </a:endParaRPr>
              </a:p>
            </p:txBody>
          </p:sp>
        </p:grpSp>
        <p:grpSp>
          <p:nvGrpSpPr>
            <p:cNvPr id="134" name="Group 133"/>
            <p:cNvGrpSpPr/>
            <p:nvPr/>
          </p:nvGrpSpPr>
          <p:grpSpPr>
            <a:xfrm>
              <a:off x="4866933" y="3246861"/>
              <a:ext cx="445294" cy="136656"/>
              <a:chOff x="4869656" y="2796892"/>
              <a:chExt cx="445294" cy="136656"/>
            </a:xfrm>
          </p:grpSpPr>
          <p:sp>
            <p:nvSpPr>
              <p:cNvPr id="136" name="Rounded Rectangle 135"/>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37" name="Flowchart: Terminator 136"/>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138" name="Oval 137"/>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139" name="Flowchart: Terminator 138"/>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135" name="Oval 134"/>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145" name="TextBox 144"/>
          <p:cNvSpPr txBox="1"/>
          <p:nvPr/>
        </p:nvSpPr>
        <p:spPr>
          <a:xfrm>
            <a:off x="7758151" y="5322670"/>
            <a:ext cx="1409268" cy="253916"/>
          </a:xfrm>
          <a:prstGeom prst="rect">
            <a:avLst/>
          </a:prstGeom>
          <a:noFill/>
        </p:spPr>
        <p:txBody>
          <a:bodyPr wrap="square" rtlCol="0">
            <a:spAutoFit/>
          </a:bodyPr>
          <a:lstStyle/>
          <a:p>
            <a:r>
              <a:rPr lang="en-US" altLang="ko-KR" sz="1050" b="1" dirty="0" smtClean="0">
                <a:solidFill>
                  <a:srgbClr val="C00000"/>
                </a:solidFill>
              </a:rPr>
              <a:t>Wildcard DNN</a:t>
            </a:r>
          </a:p>
        </p:txBody>
      </p:sp>
      <p:sp>
        <p:nvSpPr>
          <p:cNvPr id="146" name="TextBox 145"/>
          <p:cNvSpPr txBox="1"/>
          <p:nvPr/>
        </p:nvSpPr>
        <p:spPr>
          <a:xfrm>
            <a:off x="8127431" y="3787575"/>
            <a:ext cx="711492" cy="253916"/>
          </a:xfrm>
          <a:prstGeom prst="rect">
            <a:avLst/>
          </a:prstGeom>
          <a:noFill/>
        </p:spPr>
        <p:txBody>
          <a:bodyPr wrap="square" rtlCol="0">
            <a:spAutoFit/>
          </a:bodyPr>
          <a:lstStyle/>
          <a:p>
            <a:r>
              <a:rPr lang="en-US" altLang="ko-KR" sz="1050" b="1" dirty="0" smtClean="0">
                <a:solidFill>
                  <a:srgbClr val="C00000"/>
                </a:solidFill>
              </a:rPr>
              <a:t>LADN</a:t>
            </a:r>
          </a:p>
        </p:txBody>
      </p:sp>
    </p:spTree>
    <p:extLst>
      <p:ext uri="{BB962C8B-B14F-4D97-AF65-F5344CB8AC3E}">
        <p14:creationId xmlns:p14="http://schemas.microsoft.com/office/powerpoint/2010/main" val="3317999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ko-KR" sz="2800" dirty="0" smtClean="0"/>
              <a:t>Solution 1. Network provision of LADN Info for explicit subscription (existing)</a:t>
            </a:r>
            <a:endParaRPr lang="ko-KR" altLang="en-US" sz="2800" dirty="0"/>
          </a:p>
        </p:txBody>
      </p:sp>
      <p:sp>
        <p:nvSpPr>
          <p:cNvPr id="3" name="Content Placeholder 2"/>
          <p:cNvSpPr>
            <a:spLocks noGrp="1"/>
          </p:cNvSpPr>
          <p:nvPr>
            <p:ph idx="1"/>
          </p:nvPr>
        </p:nvSpPr>
        <p:spPr>
          <a:xfrm>
            <a:off x="320510" y="1404595"/>
            <a:ext cx="11547837" cy="2405406"/>
          </a:xfrm>
        </p:spPr>
        <p:txBody>
          <a:bodyPr/>
          <a:lstStyle/>
          <a:p>
            <a:r>
              <a:rPr lang="en-US" altLang="ko-KR" dirty="0" smtClean="0"/>
              <a:t>The UE subscribed the LADN DNN under operator control</a:t>
            </a:r>
          </a:p>
          <a:p>
            <a:pPr lvl="1"/>
            <a:r>
              <a:rPr lang="en-US" altLang="ko-KR" dirty="0" smtClean="0"/>
              <a:t>The specific LADN DNN is included in the subscribed DNN list from UDM</a:t>
            </a:r>
          </a:p>
          <a:p>
            <a:r>
              <a:rPr lang="en-US" altLang="ko-KR" dirty="0" smtClean="0"/>
              <a:t>How AMF provides the LADN information to the UE?</a:t>
            </a:r>
          </a:p>
          <a:p>
            <a:pPr lvl="1"/>
            <a:r>
              <a:rPr lang="en-US" altLang="ko-KR" dirty="0" smtClean="0"/>
              <a:t>During registration procedure, the AMF provides the LADN information to the UE if </a:t>
            </a:r>
            <a:r>
              <a:rPr lang="en-US" altLang="ko-KR" dirty="0"/>
              <a:t>the AMF is configured with the LADN DNN, the LADN DNN is included in the subscribed LADN DNN </a:t>
            </a:r>
            <a:r>
              <a:rPr lang="en-US" altLang="ko-KR" dirty="0" smtClean="0"/>
              <a:t>list. </a:t>
            </a:r>
            <a:endParaRPr lang="en-US" altLang="ko-KR" dirty="0"/>
          </a:p>
          <a:p>
            <a:pPr lvl="1"/>
            <a:endParaRPr lang="ko-KR" altLang="en-US" dirty="0"/>
          </a:p>
        </p:txBody>
      </p:sp>
      <p:grpSp>
        <p:nvGrpSpPr>
          <p:cNvPr id="66" name="Group 65"/>
          <p:cNvGrpSpPr/>
          <p:nvPr/>
        </p:nvGrpSpPr>
        <p:grpSpPr>
          <a:xfrm>
            <a:off x="1674632" y="4553265"/>
            <a:ext cx="7021054" cy="1223659"/>
            <a:chOff x="1644152" y="4737396"/>
            <a:chExt cx="7021054" cy="1223659"/>
          </a:xfrm>
        </p:grpSpPr>
        <p:grpSp>
          <p:nvGrpSpPr>
            <p:cNvPr id="4" name="Group 3"/>
            <p:cNvGrpSpPr/>
            <p:nvPr/>
          </p:nvGrpSpPr>
          <p:grpSpPr>
            <a:xfrm>
              <a:off x="1644152" y="4894326"/>
              <a:ext cx="785216" cy="764208"/>
              <a:chOff x="1115343" y="4197743"/>
              <a:chExt cx="445294" cy="426961"/>
            </a:xfrm>
          </p:grpSpPr>
          <p:grpSp>
            <p:nvGrpSpPr>
              <p:cNvPr id="5" name="Group 4"/>
              <p:cNvGrpSpPr/>
              <p:nvPr/>
            </p:nvGrpSpPr>
            <p:grpSpPr>
              <a:xfrm>
                <a:off x="1209451" y="4197743"/>
                <a:ext cx="267209" cy="426961"/>
                <a:chOff x="3781722" y="2594317"/>
                <a:chExt cx="700617" cy="991307"/>
              </a:xfrm>
            </p:grpSpPr>
            <p:sp>
              <p:nvSpPr>
                <p:cNvPr id="7"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8"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9"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0"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1"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2"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3"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4"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5"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6"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7"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8"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6" name="Rounded Rectangle 5"/>
              <p:cNvSpPr/>
              <p:nvPr/>
            </p:nvSpPr>
            <p:spPr>
              <a:xfrm>
                <a:off x="1115343" y="430831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UE</a:t>
                </a:r>
                <a:endParaRPr lang="ko-KR" altLang="en-US" sz="1400" b="1" dirty="0">
                  <a:solidFill>
                    <a:schemeClr val="tx1"/>
                  </a:solidFill>
                  <a:latin typeface="+mn-ea"/>
                </a:endParaRPr>
              </a:p>
            </p:txBody>
          </p:sp>
        </p:grpSp>
        <p:sp>
          <p:nvSpPr>
            <p:cNvPr id="21" name="Oval 20"/>
            <p:cNvSpPr/>
            <p:nvPr/>
          </p:nvSpPr>
          <p:spPr>
            <a:xfrm>
              <a:off x="3066091" y="5321590"/>
              <a:ext cx="1854358" cy="328118"/>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22" name="Group 21"/>
            <p:cNvGrpSpPr/>
            <p:nvPr/>
          </p:nvGrpSpPr>
          <p:grpSpPr>
            <a:xfrm>
              <a:off x="4897971" y="5223550"/>
              <a:ext cx="344119" cy="390979"/>
              <a:chOff x="2129951" y="5472760"/>
              <a:chExt cx="295651" cy="475336"/>
            </a:xfrm>
          </p:grpSpPr>
          <p:sp>
            <p:nvSpPr>
              <p:cNvPr id="23"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24"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25"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6"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7"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8"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29" name="Group 28"/>
            <p:cNvGrpSpPr/>
            <p:nvPr/>
          </p:nvGrpSpPr>
          <p:grpSpPr>
            <a:xfrm>
              <a:off x="5740392" y="4817872"/>
              <a:ext cx="800204" cy="692596"/>
              <a:chOff x="4864552" y="2996565"/>
              <a:chExt cx="453794" cy="386952"/>
            </a:xfrm>
          </p:grpSpPr>
          <p:grpSp>
            <p:nvGrpSpPr>
              <p:cNvPr id="30" name="Group 29"/>
              <p:cNvGrpSpPr/>
              <p:nvPr/>
            </p:nvGrpSpPr>
            <p:grpSpPr>
              <a:xfrm>
                <a:off x="4864552" y="2996565"/>
                <a:ext cx="453794" cy="202370"/>
                <a:chOff x="4864552" y="2996565"/>
                <a:chExt cx="453794" cy="202370"/>
              </a:xfrm>
            </p:grpSpPr>
            <p:grpSp>
              <p:nvGrpSpPr>
                <p:cNvPr id="37" name="Group 36"/>
                <p:cNvGrpSpPr/>
                <p:nvPr/>
              </p:nvGrpSpPr>
              <p:grpSpPr>
                <a:xfrm>
                  <a:off x="4871379" y="3059898"/>
                  <a:ext cx="446967" cy="139037"/>
                  <a:chOff x="2755572" y="2723780"/>
                  <a:chExt cx="446967" cy="139037"/>
                </a:xfrm>
              </p:grpSpPr>
              <p:cxnSp>
                <p:nvCxnSpPr>
                  <p:cNvPr id="39" name="Straight Connector 3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0" name="Straight Connector 3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1" name="Straight Connector 4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38" name="Rounded Rectangle 3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31" name="Group 30"/>
              <p:cNvGrpSpPr/>
              <p:nvPr/>
            </p:nvGrpSpPr>
            <p:grpSpPr>
              <a:xfrm>
                <a:off x="4866933" y="3246861"/>
                <a:ext cx="445294" cy="136656"/>
                <a:chOff x="4869656" y="2796892"/>
                <a:chExt cx="445294" cy="136656"/>
              </a:xfrm>
            </p:grpSpPr>
            <p:sp>
              <p:nvSpPr>
                <p:cNvPr id="33" name="Rounded Rectangle 3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4" name="Flowchart: Terminator 3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5" name="Oval 3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36" name="Flowchart: Terminator 3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32" name="Oval 3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42" name="Group 41"/>
            <p:cNvGrpSpPr/>
            <p:nvPr/>
          </p:nvGrpSpPr>
          <p:grpSpPr>
            <a:xfrm>
              <a:off x="7865002" y="4814552"/>
              <a:ext cx="800204" cy="692596"/>
              <a:chOff x="4864552" y="2996565"/>
              <a:chExt cx="453794" cy="386952"/>
            </a:xfrm>
          </p:grpSpPr>
          <p:grpSp>
            <p:nvGrpSpPr>
              <p:cNvPr id="43" name="Group 42"/>
              <p:cNvGrpSpPr/>
              <p:nvPr/>
            </p:nvGrpSpPr>
            <p:grpSpPr>
              <a:xfrm>
                <a:off x="4864552" y="2996565"/>
                <a:ext cx="453794" cy="202370"/>
                <a:chOff x="4864552" y="2996565"/>
                <a:chExt cx="453794" cy="202370"/>
              </a:xfrm>
            </p:grpSpPr>
            <p:grpSp>
              <p:nvGrpSpPr>
                <p:cNvPr id="50" name="Group 49"/>
                <p:cNvGrpSpPr/>
                <p:nvPr/>
              </p:nvGrpSpPr>
              <p:grpSpPr>
                <a:xfrm>
                  <a:off x="4871379" y="3059898"/>
                  <a:ext cx="446967" cy="139037"/>
                  <a:chOff x="2755572" y="2723780"/>
                  <a:chExt cx="446967" cy="139037"/>
                </a:xfrm>
              </p:grpSpPr>
              <p:cxnSp>
                <p:nvCxnSpPr>
                  <p:cNvPr id="52" name="Straight Connector 51"/>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3" name="Straight Connector 52"/>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4" name="Straight Connector 53"/>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51" name="Rounded Rectangle 50"/>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44" name="Group 43"/>
              <p:cNvGrpSpPr/>
              <p:nvPr/>
            </p:nvGrpSpPr>
            <p:grpSpPr>
              <a:xfrm>
                <a:off x="4866933" y="3246861"/>
                <a:ext cx="445294" cy="136656"/>
                <a:chOff x="4869656" y="2796892"/>
                <a:chExt cx="445294" cy="136656"/>
              </a:xfrm>
            </p:grpSpPr>
            <p:sp>
              <p:nvSpPr>
                <p:cNvPr id="46" name="Rounded Rectangle 45"/>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47" name="Flowchart: Terminator 46"/>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48" name="Oval 47"/>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49" name="Flowchart: Terminator 48"/>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45" name="Oval 44"/>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cxnSp>
          <p:nvCxnSpPr>
            <p:cNvPr id="56" name="Straight Arrow Connector 55"/>
            <p:cNvCxnSpPr/>
            <p:nvPr/>
          </p:nvCxnSpPr>
          <p:spPr>
            <a:xfrm flipV="1">
              <a:off x="2435497" y="5045918"/>
              <a:ext cx="3310804" cy="761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6553282" y="5040212"/>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2425864" y="5388558"/>
              <a:ext cx="3238275" cy="2161"/>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6" idx="1"/>
              <a:endCxn id="33" idx="3"/>
            </p:cNvCxnSpPr>
            <p:nvPr/>
          </p:nvCxnSpPr>
          <p:spPr>
            <a:xfrm flipH="1">
              <a:off x="6529806" y="5384850"/>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700806" y="5440146"/>
              <a:ext cx="1233499" cy="461665"/>
            </a:xfrm>
            <a:prstGeom prst="rect">
              <a:avLst/>
            </a:prstGeom>
            <a:noFill/>
          </p:spPr>
          <p:txBody>
            <a:bodyPr wrap="square" rtlCol="0">
              <a:spAutoFit/>
            </a:bodyPr>
            <a:lstStyle/>
            <a:p>
              <a:r>
                <a:rPr lang="en-US" altLang="ko-KR" sz="1200" b="1" dirty="0" smtClean="0">
                  <a:solidFill>
                    <a:schemeClr val="accent1">
                      <a:lumMod val="50000"/>
                    </a:schemeClr>
                  </a:solidFill>
                </a:rPr>
                <a:t>Subscribed DNN</a:t>
              </a:r>
            </a:p>
          </p:txBody>
        </p:sp>
        <p:sp>
          <p:nvSpPr>
            <p:cNvPr id="61" name="TextBox 60"/>
            <p:cNvSpPr txBox="1"/>
            <p:nvPr/>
          </p:nvSpPr>
          <p:spPr>
            <a:xfrm>
              <a:off x="3068747" y="4737396"/>
              <a:ext cx="1811020" cy="276999"/>
            </a:xfrm>
            <a:prstGeom prst="rect">
              <a:avLst/>
            </a:prstGeom>
            <a:noFill/>
          </p:spPr>
          <p:txBody>
            <a:bodyPr wrap="square" rtlCol="0">
              <a:spAutoFit/>
            </a:bodyPr>
            <a:lstStyle/>
            <a:p>
              <a:r>
                <a:rPr lang="en-US" altLang="ko-KR" sz="1200" b="1" dirty="0" smtClean="0">
                  <a:solidFill>
                    <a:schemeClr val="accent1">
                      <a:lumMod val="50000"/>
                    </a:schemeClr>
                  </a:solidFill>
                </a:rPr>
                <a:t>Registration Request</a:t>
              </a:r>
            </a:p>
          </p:txBody>
        </p:sp>
        <p:sp>
          <p:nvSpPr>
            <p:cNvPr id="62" name="TextBox 61"/>
            <p:cNvSpPr txBox="1"/>
            <p:nvPr/>
          </p:nvSpPr>
          <p:spPr>
            <a:xfrm>
              <a:off x="3040146" y="5499390"/>
              <a:ext cx="1811020" cy="461665"/>
            </a:xfrm>
            <a:prstGeom prst="rect">
              <a:avLst/>
            </a:prstGeom>
            <a:noFill/>
          </p:spPr>
          <p:txBody>
            <a:bodyPr wrap="square" rtlCol="0">
              <a:spAutoFit/>
            </a:bodyPr>
            <a:lstStyle/>
            <a:p>
              <a:r>
                <a:rPr lang="en-US" altLang="ko-KR" sz="1200" b="1" dirty="0" smtClean="0">
                  <a:solidFill>
                    <a:schemeClr val="accent1">
                      <a:lumMod val="50000"/>
                    </a:schemeClr>
                  </a:solidFill>
                </a:rPr>
                <a:t>Registration Accept (LADN Information)</a:t>
              </a:r>
            </a:p>
          </p:txBody>
        </p:sp>
      </p:grpSp>
    </p:spTree>
    <p:extLst>
      <p:ext uri="{BB962C8B-B14F-4D97-AF65-F5344CB8AC3E}">
        <p14:creationId xmlns:p14="http://schemas.microsoft.com/office/powerpoint/2010/main" val="2948625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sz="3200" dirty="0" smtClean="0"/>
              <a:t>Solution 2. UE requested LADN Info with specific LADN</a:t>
            </a:r>
            <a:endParaRPr lang="ko-KR" altLang="en-US" sz="3200" dirty="0"/>
          </a:p>
        </p:txBody>
      </p:sp>
      <p:sp>
        <p:nvSpPr>
          <p:cNvPr id="3" name="Content Placeholder 2"/>
          <p:cNvSpPr>
            <a:spLocks noGrp="1"/>
          </p:cNvSpPr>
          <p:nvPr>
            <p:ph idx="1"/>
          </p:nvPr>
        </p:nvSpPr>
        <p:spPr>
          <a:xfrm>
            <a:off x="320510" y="1404594"/>
            <a:ext cx="11547837" cy="2769208"/>
          </a:xfrm>
        </p:spPr>
        <p:txBody>
          <a:bodyPr>
            <a:noAutofit/>
          </a:bodyPr>
          <a:lstStyle/>
          <a:p>
            <a:r>
              <a:rPr lang="en-US" altLang="ko-KR" sz="1800" dirty="0" smtClean="0"/>
              <a:t>The UE may request the LADN Information for specific LADN if the UE is subscribed to the wildcard subscription.</a:t>
            </a:r>
          </a:p>
          <a:p>
            <a:pPr lvl="1"/>
            <a:r>
              <a:rPr lang="en-US" altLang="ko-KR" sz="1600" dirty="0" smtClean="0"/>
              <a:t>The UE is configured with LADN DNN after launching an application with LADN DNN</a:t>
            </a:r>
          </a:p>
          <a:p>
            <a:pPr lvl="1"/>
            <a:r>
              <a:rPr lang="en-US" altLang="ko-KR" sz="1600" dirty="0" smtClean="0"/>
              <a:t>The UE triggers to perform a registration procedure to retrieve LADN Information for the specific LADN DNN.</a:t>
            </a:r>
          </a:p>
          <a:p>
            <a:r>
              <a:rPr lang="en-US" altLang="ko-KR" sz="1800" dirty="0" smtClean="0"/>
              <a:t>How AMF provides the LADN information to the UE?</a:t>
            </a:r>
          </a:p>
          <a:p>
            <a:pPr lvl="1"/>
            <a:r>
              <a:rPr lang="en-US" altLang="ko-KR" sz="1600" dirty="0" smtClean="0"/>
              <a:t>The UE provides the LADN DNN list in the Registration Request</a:t>
            </a:r>
          </a:p>
          <a:p>
            <a:pPr lvl="1"/>
            <a:r>
              <a:rPr lang="en-US" altLang="ko-KR" sz="1600" dirty="0" smtClean="0"/>
              <a:t>The AMF provides </a:t>
            </a:r>
            <a:r>
              <a:rPr lang="en-US" altLang="ko-KR" sz="1600" dirty="0" smtClean="0">
                <a:solidFill>
                  <a:srgbClr val="FF0000"/>
                </a:solidFill>
              </a:rPr>
              <a:t>the requested LADN information </a:t>
            </a:r>
            <a:r>
              <a:rPr lang="en-US" altLang="ko-KR" sz="1600" dirty="0" smtClean="0"/>
              <a:t>to the UE if the requested DNN is included either in explicit or wildcard</a:t>
            </a:r>
            <a:endParaRPr lang="en-US" altLang="ko-KR" sz="1600" dirty="0"/>
          </a:p>
          <a:p>
            <a:pPr lvl="1"/>
            <a:endParaRPr lang="ko-KR" altLang="en-US" sz="1600" dirty="0"/>
          </a:p>
        </p:txBody>
      </p:sp>
      <p:grpSp>
        <p:nvGrpSpPr>
          <p:cNvPr id="66" name="Group 65"/>
          <p:cNvGrpSpPr/>
          <p:nvPr/>
        </p:nvGrpSpPr>
        <p:grpSpPr>
          <a:xfrm>
            <a:off x="1674632" y="4553265"/>
            <a:ext cx="7021054" cy="1272690"/>
            <a:chOff x="1644152" y="4737396"/>
            <a:chExt cx="7021054" cy="1272690"/>
          </a:xfrm>
        </p:grpSpPr>
        <p:grpSp>
          <p:nvGrpSpPr>
            <p:cNvPr id="4" name="Group 3"/>
            <p:cNvGrpSpPr/>
            <p:nvPr/>
          </p:nvGrpSpPr>
          <p:grpSpPr>
            <a:xfrm>
              <a:off x="1644152" y="4894326"/>
              <a:ext cx="785216" cy="764208"/>
              <a:chOff x="1115343" y="4197743"/>
              <a:chExt cx="445294" cy="426961"/>
            </a:xfrm>
          </p:grpSpPr>
          <p:grpSp>
            <p:nvGrpSpPr>
              <p:cNvPr id="5" name="Group 4"/>
              <p:cNvGrpSpPr/>
              <p:nvPr/>
            </p:nvGrpSpPr>
            <p:grpSpPr>
              <a:xfrm>
                <a:off x="1209451" y="4197743"/>
                <a:ext cx="267209" cy="426961"/>
                <a:chOff x="3781722" y="2594317"/>
                <a:chExt cx="700617" cy="991307"/>
              </a:xfrm>
            </p:grpSpPr>
            <p:sp>
              <p:nvSpPr>
                <p:cNvPr id="7"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8"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9"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0"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1"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2"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3"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4"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5"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6"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7"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8"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6" name="Rounded Rectangle 5"/>
              <p:cNvSpPr/>
              <p:nvPr/>
            </p:nvSpPr>
            <p:spPr>
              <a:xfrm>
                <a:off x="1115343" y="430831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UE</a:t>
                </a:r>
                <a:endParaRPr lang="ko-KR" altLang="en-US" sz="1400" b="1" dirty="0">
                  <a:solidFill>
                    <a:schemeClr val="tx1"/>
                  </a:solidFill>
                  <a:latin typeface="+mn-ea"/>
                </a:endParaRPr>
              </a:p>
            </p:txBody>
          </p:sp>
        </p:grpSp>
        <p:sp>
          <p:nvSpPr>
            <p:cNvPr id="21" name="Oval 20"/>
            <p:cNvSpPr/>
            <p:nvPr/>
          </p:nvSpPr>
          <p:spPr>
            <a:xfrm>
              <a:off x="3066091" y="5321590"/>
              <a:ext cx="1854358" cy="328118"/>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22" name="Group 21"/>
            <p:cNvGrpSpPr/>
            <p:nvPr/>
          </p:nvGrpSpPr>
          <p:grpSpPr>
            <a:xfrm>
              <a:off x="4897971" y="5223550"/>
              <a:ext cx="344119" cy="390979"/>
              <a:chOff x="2129951" y="5472760"/>
              <a:chExt cx="295651" cy="475336"/>
            </a:xfrm>
          </p:grpSpPr>
          <p:sp>
            <p:nvSpPr>
              <p:cNvPr id="23"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24"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25"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6"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7"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8"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29" name="Group 28"/>
            <p:cNvGrpSpPr/>
            <p:nvPr/>
          </p:nvGrpSpPr>
          <p:grpSpPr>
            <a:xfrm>
              <a:off x="5740392" y="4817872"/>
              <a:ext cx="800204" cy="692596"/>
              <a:chOff x="4864552" y="2996565"/>
              <a:chExt cx="453794" cy="386952"/>
            </a:xfrm>
          </p:grpSpPr>
          <p:grpSp>
            <p:nvGrpSpPr>
              <p:cNvPr id="30" name="Group 29"/>
              <p:cNvGrpSpPr/>
              <p:nvPr/>
            </p:nvGrpSpPr>
            <p:grpSpPr>
              <a:xfrm>
                <a:off x="4864552" y="2996565"/>
                <a:ext cx="453794" cy="202370"/>
                <a:chOff x="4864552" y="2996565"/>
                <a:chExt cx="453794" cy="202370"/>
              </a:xfrm>
            </p:grpSpPr>
            <p:grpSp>
              <p:nvGrpSpPr>
                <p:cNvPr id="37" name="Group 36"/>
                <p:cNvGrpSpPr/>
                <p:nvPr/>
              </p:nvGrpSpPr>
              <p:grpSpPr>
                <a:xfrm>
                  <a:off x="4871379" y="3059898"/>
                  <a:ext cx="446967" cy="139037"/>
                  <a:chOff x="2755572" y="2723780"/>
                  <a:chExt cx="446967" cy="139037"/>
                </a:xfrm>
              </p:grpSpPr>
              <p:cxnSp>
                <p:nvCxnSpPr>
                  <p:cNvPr id="39" name="Straight Connector 3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0" name="Straight Connector 3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1" name="Straight Connector 4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38" name="Rounded Rectangle 3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31" name="Group 30"/>
              <p:cNvGrpSpPr/>
              <p:nvPr/>
            </p:nvGrpSpPr>
            <p:grpSpPr>
              <a:xfrm>
                <a:off x="4866933" y="3246861"/>
                <a:ext cx="445294" cy="136656"/>
                <a:chOff x="4869656" y="2796892"/>
                <a:chExt cx="445294" cy="136656"/>
              </a:xfrm>
            </p:grpSpPr>
            <p:sp>
              <p:nvSpPr>
                <p:cNvPr id="33" name="Rounded Rectangle 3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4" name="Flowchart: Terminator 3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5" name="Oval 3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36" name="Flowchart: Terminator 3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32" name="Oval 3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42" name="Group 41"/>
            <p:cNvGrpSpPr/>
            <p:nvPr/>
          </p:nvGrpSpPr>
          <p:grpSpPr>
            <a:xfrm>
              <a:off x="7865002" y="4814552"/>
              <a:ext cx="800204" cy="692596"/>
              <a:chOff x="4864552" y="2996565"/>
              <a:chExt cx="453794" cy="386952"/>
            </a:xfrm>
          </p:grpSpPr>
          <p:grpSp>
            <p:nvGrpSpPr>
              <p:cNvPr id="43" name="Group 42"/>
              <p:cNvGrpSpPr/>
              <p:nvPr/>
            </p:nvGrpSpPr>
            <p:grpSpPr>
              <a:xfrm>
                <a:off x="4864552" y="2996565"/>
                <a:ext cx="453794" cy="202370"/>
                <a:chOff x="4864552" y="2996565"/>
                <a:chExt cx="453794" cy="202370"/>
              </a:xfrm>
            </p:grpSpPr>
            <p:grpSp>
              <p:nvGrpSpPr>
                <p:cNvPr id="50" name="Group 49"/>
                <p:cNvGrpSpPr/>
                <p:nvPr/>
              </p:nvGrpSpPr>
              <p:grpSpPr>
                <a:xfrm>
                  <a:off x="4871379" y="3059898"/>
                  <a:ext cx="446967" cy="139037"/>
                  <a:chOff x="2755572" y="2723780"/>
                  <a:chExt cx="446967" cy="139037"/>
                </a:xfrm>
              </p:grpSpPr>
              <p:cxnSp>
                <p:nvCxnSpPr>
                  <p:cNvPr id="52" name="Straight Connector 51"/>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3" name="Straight Connector 52"/>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4" name="Straight Connector 53"/>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51" name="Rounded Rectangle 50"/>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44" name="Group 43"/>
              <p:cNvGrpSpPr/>
              <p:nvPr/>
            </p:nvGrpSpPr>
            <p:grpSpPr>
              <a:xfrm>
                <a:off x="4866933" y="3246861"/>
                <a:ext cx="445294" cy="136656"/>
                <a:chOff x="4869656" y="2796892"/>
                <a:chExt cx="445294" cy="136656"/>
              </a:xfrm>
            </p:grpSpPr>
            <p:sp>
              <p:nvSpPr>
                <p:cNvPr id="46" name="Rounded Rectangle 45"/>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47" name="Flowchart: Terminator 46"/>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48" name="Oval 47"/>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49" name="Flowchart: Terminator 48"/>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45" name="Oval 44"/>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55" name="TextBox 54"/>
            <p:cNvSpPr txBox="1"/>
            <p:nvPr/>
          </p:nvSpPr>
          <p:spPr>
            <a:xfrm>
              <a:off x="5624764" y="5548421"/>
              <a:ext cx="1086660" cy="461665"/>
            </a:xfrm>
            <a:prstGeom prst="rect">
              <a:avLst/>
            </a:prstGeom>
            <a:noFill/>
          </p:spPr>
          <p:txBody>
            <a:bodyPr wrap="square" rtlCol="0">
              <a:spAutoFit/>
            </a:bodyPr>
            <a:lstStyle/>
            <a:p>
              <a:r>
                <a:rPr lang="en-US" altLang="ko-KR" sz="1200" b="1" dirty="0" smtClean="0">
                  <a:solidFill>
                    <a:schemeClr val="accent1">
                      <a:lumMod val="50000"/>
                    </a:schemeClr>
                  </a:solidFill>
                </a:rPr>
                <a:t>LADN</a:t>
              </a:r>
            </a:p>
            <a:p>
              <a:r>
                <a:rPr lang="en-US" altLang="ko-KR" sz="1200" b="1" dirty="0" smtClean="0">
                  <a:solidFill>
                    <a:schemeClr val="accent1">
                      <a:lumMod val="50000"/>
                    </a:schemeClr>
                  </a:solidFill>
                </a:rPr>
                <a:t>Information</a:t>
              </a:r>
            </a:p>
          </p:txBody>
        </p:sp>
        <p:cxnSp>
          <p:nvCxnSpPr>
            <p:cNvPr id="56" name="Straight Arrow Connector 55"/>
            <p:cNvCxnSpPr/>
            <p:nvPr/>
          </p:nvCxnSpPr>
          <p:spPr>
            <a:xfrm flipV="1">
              <a:off x="2435497" y="5045918"/>
              <a:ext cx="3310804" cy="761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6553282" y="5040212"/>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2425864" y="5388558"/>
              <a:ext cx="3238275" cy="2161"/>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6" idx="1"/>
              <a:endCxn id="33" idx="3"/>
            </p:cNvCxnSpPr>
            <p:nvPr/>
          </p:nvCxnSpPr>
          <p:spPr>
            <a:xfrm flipH="1">
              <a:off x="6529806" y="5384850"/>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642549" y="5464152"/>
              <a:ext cx="1350013" cy="276999"/>
            </a:xfrm>
            <a:prstGeom prst="rect">
              <a:avLst/>
            </a:prstGeom>
            <a:noFill/>
          </p:spPr>
          <p:txBody>
            <a:bodyPr wrap="square" rtlCol="0">
              <a:spAutoFit/>
            </a:bodyPr>
            <a:lstStyle/>
            <a:p>
              <a:r>
                <a:rPr lang="en-US" altLang="ko-KR" sz="1200" b="1" dirty="0" smtClean="0">
                  <a:solidFill>
                    <a:schemeClr val="accent1">
                      <a:lumMod val="50000"/>
                    </a:schemeClr>
                  </a:solidFill>
                </a:rPr>
                <a:t>Wildcard DNN</a:t>
              </a:r>
            </a:p>
          </p:txBody>
        </p:sp>
        <p:sp>
          <p:nvSpPr>
            <p:cNvPr id="61" name="TextBox 60"/>
            <p:cNvSpPr txBox="1"/>
            <p:nvPr/>
          </p:nvSpPr>
          <p:spPr>
            <a:xfrm>
              <a:off x="2815142" y="4737396"/>
              <a:ext cx="2724033" cy="276999"/>
            </a:xfrm>
            <a:prstGeom prst="rect">
              <a:avLst/>
            </a:prstGeom>
            <a:noFill/>
          </p:spPr>
          <p:txBody>
            <a:bodyPr wrap="square" rtlCol="0">
              <a:spAutoFit/>
            </a:bodyPr>
            <a:lstStyle/>
            <a:p>
              <a:r>
                <a:rPr lang="en-US" altLang="ko-KR" sz="1200" b="1" dirty="0" smtClean="0">
                  <a:solidFill>
                    <a:schemeClr val="accent1">
                      <a:lumMod val="50000"/>
                    </a:schemeClr>
                  </a:solidFill>
                </a:rPr>
                <a:t>Registration Request (LADN DNN)</a:t>
              </a:r>
            </a:p>
          </p:txBody>
        </p:sp>
        <p:sp>
          <p:nvSpPr>
            <p:cNvPr id="62" name="TextBox 61"/>
            <p:cNvSpPr txBox="1"/>
            <p:nvPr/>
          </p:nvSpPr>
          <p:spPr>
            <a:xfrm>
              <a:off x="3087760" y="5514008"/>
              <a:ext cx="1811020" cy="461665"/>
            </a:xfrm>
            <a:prstGeom prst="rect">
              <a:avLst/>
            </a:prstGeom>
            <a:noFill/>
          </p:spPr>
          <p:txBody>
            <a:bodyPr wrap="square" rtlCol="0">
              <a:spAutoFit/>
            </a:bodyPr>
            <a:lstStyle/>
            <a:p>
              <a:r>
                <a:rPr lang="en-US" altLang="ko-KR" sz="1200" b="1" dirty="0" smtClean="0">
                  <a:solidFill>
                    <a:schemeClr val="accent1">
                      <a:lumMod val="50000"/>
                    </a:schemeClr>
                  </a:solidFill>
                </a:rPr>
                <a:t>Registration Accept (LADN Information)</a:t>
              </a:r>
            </a:p>
          </p:txBody>
        </p:sp>
      </p:grpSp>
    </p:spTree>
    <p:extLst>
      <p:ext uri="{BB962C8B-B14F-4D97-AF65-F5344CB8AC3E}">
        <p14:creationId xmlns:p14="http://schemas.microsoft.com/office/powerpoint/2010/main" val="16307534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sz="3200" dirty="0" smtClean="0"/>
              <a:t>Solution 3. UE requested LADN Info with wildcard LADN</a:t>
            </a:r>
            <a:endParaRPr lang="ko-KR" altLang="en-US" sz="3200" dirty="0"/>
          </a:p>
        </p:txBody>
      </p:sp>
      <p:sp>
        <p:nvSpPr>
          <p:cNvPr id="3" name="Content Placeholder 2"/>
          <p:cNvSpPr>
            <a:spLocks noGrp="1"/>
          </p:cNvSpPr>
          <p:nvPr>
            <p:ph idx="1"/>
          </p:nvPr>
        </p:nvSpPr>
        <p:spPr>
          <a:xfrm>
            <a:off x="320510" y="1404594"/>
            <a:ext cx="11547837" cy="2807353"/>
          </a:xfrm>
        </p:spPr>
        <p:txBody>
          <a:bodyPr>
            <a:normAutofit/>
          </a:bodyPr>
          <a:lstStyle/>
          <a:p>
            <a:r>
              <a:rPr lang="en-US" altLang="ko-KR" sz="1800" dirty="0" smtClean="0"/>
              <a:t>The UE may request the LADN Information for available LADN if the UE is subscribed to the wildcard subscription.</a:t>
            </a:r>
          </a:p>
          <a:p>
            <a:pPr lvl="1"/>
            <a:r>
              <a:rPr lang="en-US" altLang="ko-KR" sz="1600" dirty="0" smtClean="0"/>
              <a:t>The UE implementation (e.g. framework) requires to receives the available LADNs based on UE implementation (e.g. user input, or program logic)</a:t>
            </a:r>
          </a:p>
          <a:p>
            <a:pPr lvl="1"/>
            <a:r>
              <a:rPr lang="en-US" altLang="ko-KR" sz="1600" dirty="0" smtClean="0"/>
              <a:t>The UE triggers to perform a registration procedure to retrieve the LADN information for the wildcard LADN</a:t>
            </a:r>
          </a:p>
          <a:p>
            <a:r>
              <a:rPr lang="en-US" altLang="ko-KR" sz="1800" dirty="0" smtClean="0"/>
              <a:t>How AMF provides the LADN information to the UE?</a:t>
            </a:r>
          </a:p>
          <a:p>
            <a:pPr lvl="1"/>
            <a:r>
              <a:rPr lang="en-US" altLang="ko-KR" sz="1600" dirty="0"/>
              <a:t>The UE provides the </a:t>
            </a:r>
            <a:r>
              <a:rPr lang="en-US" altLang="ko-KR" sz="1600" dirty="0" smtClean="0">
                <a:solidFill>
                  <a:srgbClr val="FF0000"/>
                </a:solidFill>
              </a:rPr>
              <a:t>wildcard DNN </a:t>
            </a:r>
            <a:r>
              <a:rPr lang="en-US" altLang="ko-KR" sz="1600" dirty="0" smtClean="0"/>
              <a:t>in </a:t>
            </a:r>
            <a:r>
              <a:rPr lang="en-US" altLang="ko-KR" sz="1600" dirty="0"/>
              <a:t>the Registration </a:t>
            </a:r>
            <a:r>
              <a:rPr lang="en-US" altLang="ko-KR" sz="1600" dirty="0" smtClean="0"/>
              <a:t>Request</a:t>
            </a:r>
          </a:p>
          <a:p>
            <a:pPr lvl="1"/>
            <a:r>
              <a:rPr lang="en-US" altLang="ko-KR" sz="1600" dirty="0" smtClean="0"/>
              <a:t>The AMF provides </a:t>
            </a:r>
            <a:r>
              <a:rPr lang="en-US" altLang="ko-KR" sz="1600" dirty="0" smtClean="0">
                <a:solidFill>
                  <a:srgbClr val="FF0000"/>
                </a:solidFill>
              </a:rPr>
              <a:t>the available LADN information to the UE </a:t>
            </a:r>
            <a:r>
              <a:rPr lang="en-US" altLang="ko-KR" sz="1600" dirty="0"/>
              <a:t>if the </a:t>
            </a:r>
            <a:r>
              <a:rPr lang="en-US" altLang="ko-KR" sz="1600" dirty="0" smtClean="0"/>
              <a:t>available DNN </a:t>
            </a:r>
            <a:r>
              <a:rPr lang="en-US" altLang="ko-KR" sz="1600" dirty="0"/>
              <a:t>is included either in explicit or </a:t>
            </a:r>
            <a:r>
              <a:rPr lang="en-US" altLang="ko-KR" sz="1600" dirty="0" smtClean="0"/>
              <a:t>wildcard</a:t>
            </a:r>
            <a:endParaRPr lang="en-US" altLang="ko-KR" sz="1600" dirty="0"/>
          </a:p>
          <a:p>
            <a:pPr lvl="1"/>
            <a:endParaRPr lang="ko-KR" altLang="en-US" sz="1600" dirty="0"/>
          </a:p>
        </p:txBody>
      </p:sp>
      <p:grpSp>
        <p:nvGrpSpPr>
          <p:cNvPr id="66" name="Group 65"/>
          <p:cNvGrpSpPr/>
          <p:nvPr/>
        </p:nvGrpSpPr>
        <p:grpSpPr>
          <a:xfrm>
            <a:off x="1674632" y="4553265"/>
            <a:ext cx="7021054" cy="1272690"/>
            <a:chOff x="1644152" y="4737396"/>
            <a:chExt cx="7021054" cy="1272690"/>
          </a:xfrm>
        </p:grpSpPr>
        <p:grpSp>
          <p:nvGrpSpPr>
            <p:cNvPr id="4" name="Group 3"/>
            <p:cNvGrpSpPr/>
            <p:nvPr/>
          </p:nvGrpSpPr>
          <p:grpSpPr>
            <a:xfrm>
              <a:off x="1644152" y="4894326"/>
              <a:ext cx="785216" cy="764208"/>
              <a:chOff x="1115343" y="4197743"/>
              <a:chExt cx="445294" cy="426961"/>
            </a:xfrm>
          </p:grpSpPr>
          <p:grpSp>
            <p:nvGrpSpPr>
              <p:cNvPr id="5" name="Group 4"/>
              <p:cNvGrpSpPr/>
              <p:nvPr/>
            </p:nvGrpSpPr>
            <p:grpSpPr>
              <a:xfrm>
                <a:off x="1209451" y="4197743"/>
                <a:ext cx="267209" cy="426961"/>
                <a:chOff x="3781722" y="2594317"/>
                <a:chExt cx="700617" cy="991307"/>
              </a:xfrm>
            </p:grpSpPr>
            <p:sp>
              <p:nvSpPr>
                <p:cNvPr id="7"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8"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9"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0"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1"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2"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3"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4"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5"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6"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7"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8"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19"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400">
                    <a:latin typeface="+mn-ea"/>
                  </a:endParaRPr>
                </a:p>
              </p:txBody>
            </p:sp>
            <p:sp>
              <p:nvSpPr>
                <p:cNvPr id="20"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400">
                    <a:latin typeface="+mn-ea"/>
                  </a:endParaRPr>
                </a:p>
              </p:txBody>
            </p:sp>
          </p:grpSp>
          <p:sp>
            <p:nvSpPr>
              <p:cNvPr id="6" name="Rounded Rectangle 5"/>
              <p:cNvSpPr/>
              <p:nvPr/>
            </p:nvSpPr>
            <p:spPr>
              <a:xfrm>
                <a:off x="1115343" y="430831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UE</a:t>
                </a:r>
                <a:endParaRPr lang="ko-KR" altLang="en-US" sz="1400" b="1" dirty="0">
                  <a:solidFill>
                    <a:schemeClr val="tx1"/>
                  </a:solidFill>
                  <a:latin typeface="+mn-ea"/>
                </a:endParaRPr>
              </a:p>
            </p:txBody>
          </p:sp>
        </p:grpSp>
        <p:sp>
          <p:nvSpPr>
            <p:cNvPr id="21" name="Oval 20"/>
            <p:cNvSpPr/>
            <p:nvPr/>
          </p:nvSpPr>
          <p:spPr>
            <a:xfrm>
              <a:off x="3066091" y="5321590"/>
              <a:ext cx="1854358" cy="328118"/>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ko-KR" sz="1000" b="1" dirty="0" smtClean="0">
                  <a:solidFill>
                    <a:schemeClr val="tx1">
                      <a:lumMod val="65000"/>
                      <a:lumOff val="35000"/>
                    </a:schemeClr>
                  </a:solidFill>
                  <a:latin typeface="+mn-ea"/>
                </a:rPr>
                <a:t>LADN service area</a:t>
              </a:r>
              <a:endParaRPr lang="ko-KR" altLang="en-US" sz="1000" b="1" dirty="0">
                <a:solidFill>
                  <a:schemeClr val="tx1">
                    <a:lumMod val="65000"/>
                    <a:lumOff val="35000"/>
                  </a:schemeClr>
                </a:solidFill>
                <a:latin typeface="+mn-ea"/>
              </a:endParaRPr>
            </a:p>
          </p:txBody>
        </p:sp>
        <p:grpSp>
          <p:nvGrpSpPr>
            <p:cNvPr id="22" name="Group 21"/>
            <p:cNvGrpSpPr/>
            <p:nvPr/>
          </p:nvGrpSpPr>
          <p:grpSpPr>
            <a:xfrm>
              <a:off x="4897971" y="5223550"/>
              <a:ext cx="344119" cy="390979"/>
              <a:chOff x="2129951" y="5472760"/>
              <a:chExt cx="295651" cy="475336"/>
            </a:xfrm>
          </p:grpSpPr>
          <p:sp>
            <p:nvSpPr>
              <p:cNvPr id="23" name="타원 189"/>
              <p:cNvSpPr/>
              <p:nvPr/>
            </p:nvSpPr>
            <p:spPr>
              <a:xfrm>
                <a:off x="2227470" y="5472760"/>
                <a:ext cx="109097" cy="134165"/>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24" name="사다리꼴 190"/>
              <p:cNvSpPr/>
              <p:nvPr/>
            </p:nvSpPr>
            <p:spPr>
              <a:xfrm>
                <a:off x="2209356" y="5653729"/>
                <a:ext cx="145326" cy="294367"/>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1400">
                  <a:latin typeface="+mn-ea"/>
                </a:endParaRPr>
              </a:p>
            </p:txBody>
          </p:sp>
          <p:sp>
            <p:nvSpPr>
              <p:cNvPr id="25" name="원호 191"/>
              <p:cNvSpPr/>
              <p:nvPr/>
            </p:nvSpPr>
            <p:spPr>
              <a:xfrm>
                <a:off x="2331062"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6" name="원호 192"/>
              <p:cNvSpPr/>
              <p:nvPr/>
            </p:nvSpPr>
            <p:spPr>
              <a:xfrm>
                <a:off x="2372665" y="5482012"/>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7" name="원호 193"/>
              <p:cNvSpPr/>
              <p:nvPr/>
            </p:nvSpPr>
            <p:spPr>
              <a:xfrm flipH="1">
                <a:off x="2129951"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sp>
            <p:nvSpPr>
              <p:cNvPr id="28" name="원호 194"/>
              <p:cNvSpPr/>
              <p:nvPr/>
            </p:nvSpPr>
            <p:spPr>
              <a:xfrm flipH="1">
                <a:off x="2171554" y="5476294"/>
                <a:ext cx="52937" cy="115659"/>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1400">
                  <a:latin typeface="+mn-ea"/>
                </a:endParaRPr>
              </a:p>
            </p:txBody>
          </p:sp>
        </p:grpSp>
        <p:grpSp>
          <p:nvGrpSpPr>
            <p:cNvPr id="29" name="Group 28"/>
            <p:cNvGrpSpPr/>
            <p:nvPr/>
          </p:nvGrpSpPr>
          <p:grpSpPr>
            <a:xfrm>
              <a:off x="5740392" y="4817872"/>
              <a:ext cx="800204" cy="692596"/>
              <a:chOff x="4864552" y="2996565"/>
              <a:chExt cx="453794" cy="386952"/>
            </a:xfrm>
          </p:grpSpPr>
          <p:grpSp>
            <p:nvGrpSpPr>
              <p:cNvPr id="30" name="Group 29"/>
              <p:cNvGrpSpPr/>
              <p:nvPr/>
            </p:nvGrpSpPr>
            <p:grpSpPr>
              <a:xfrm>
                <a:off x="4864552" y="2996565"/>
                <a:ext cx="453794" cy="202370"/>
                <a:chOff x="4864552" y="2996565"/>
                <a:chExt cx="453794" cy="202370"/>
              </a:xfrm>
            </p:grpSpPr>
            <p:grpSp>
              <p:nvGrpSpPr>
                <p:cNvPr id="37" name="Group 36"/>
                <p:cNvGrpSpPr/>
                <p:nvPr/>
              </p:nvGrpSpPr>
              <p:grpSpPr>
                <a:xfrm>
                  <a:off x="4871379" y="3059898"/>
                  <a:ext cx="446967" cy="139037"/>
                  <a:chOff x="2755572" y="2723780"/>
                  <a:chExt cx="446967" cy="139037"/>
                </a:xfrm>
              </p:grpSpPr>
              <p:cxnSp>
                <p:nvCxnSpPr>
                  <p:cNvPr id="39" name="Straight Connector 38"/>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0" name="Straight Connector 39"/>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41" name="Straight Connector 40"/>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38" name="Rounded Rectangle 37"/>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AMF</a:t>
                  </a:r>
                  <a:endParaRPr lang="ko-KR" altLang="en-US" sz="1400" b="1" dirty="0">
                    <a:solidFill>
                      <a:schemeClr val="tx1"/>
                    </a:solidFill>
                    <a:latin typeface="+mn-ea"/>
                  </a:endParaRPr>
                </a:p>
              </p:txBody>
            </p:sp>
          </p:grpSp>
          <p:grpSp>
            <p:nvGrpSpPr>
              <p:cNvPr id="31" name="Group 30"/>
              <p:cNvGrpSpPr/>
              <p:nvPr/>
            </p:nvGrpSpPr>
            <p:grpSpPr>
              <a:xfrm>
                <a:off x="4866933" y="3246861"/>
                <a:ext cx="445294" cy="136656"/>
                <a:chOff x="4869656" y="2796892"/>
                <a:chExt cx="445294" cy="136656"/>
              </a:xfrm>
            </p:grpSpPr>
            <p:sp>
              <p:nvSpPr>
                <p:cNvPr id="33" name="Rounded Rectangle 32"/>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4" name="Flowchart: Terminator 33"/>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35" name="Oval 34"/>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36" name="Flowchart: Terminator 35"/>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32" name="Oval 31"/>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grpSp>
          <p:nvGrpSpPr>
            <p:cNvPr id="42" name="Group 41"/>
            <p:cNvGrpSpPr/>
            <p:nvPr/>
          </p:nvGrpSpPr>
          <p:grpSpPr>
            <a:xfrm>
              <a:off x="7865002" y="4814552"/>
              <a:ext cx="800204" cy="692596"/>
              <a:chOff x="4864552" y="2996565"/>
              <a:chExt cx="453794" cy="386952"/>
            </a:xfrm>
          </p:grpSpPr>
          <p:grpSp>
            <p:nvGrpSpPr>
              <p:cNvPr id="43" name="Group 42"/>
              <p:cNvGrpSpPr/>
              <p:nvPr/>
            </p:nvGrpSpPr>
            <p:grpSpPr>
              <a:xfrm>
                <a:off x="4864552" y="2996565"/>
                <a:ext cx="453794" cy="202370"/>
                <a:chOff x="4864552" y="2996565"/>
                <a:chExt cx="453794" cy="202370"/>
              </a:xfrm>
            </p:grpSpPr>
            <p:grpSp>
              <p:nvGrpSpPr>
                <p:cNvPr id="50" name="Group 49"/>
                <p:cNvGrpSpPr/>
                <p:nvPr/>
              </p:nvGrpSpPr>
              <p:grpSpPr>
                <a:xfrm>
                  <a:off x="4871379" y="3059898"/>
                  <a:ext cx="446967" cy="139037"/>
                  <a:chOff x="2755572" y="2723780"/>
                  <a:chExt cx="446967" cy="139037"/>
                </a:xfrm>
              </p:grpSpPr>
              <p:cxnSp>
                <p:nvCxnSpPr>
                  <p:cNvPr id="52" name="Straight Connector 51"/>
                  <p:cNvCxnSpPr/>
                  <p:nvPr/>
                </p:nvCxnSpPr>
                <p:spPr>
                  <a:xfrm>
                    <a:off x="3200866" y="2723780"/>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3" name="Straight Connector 52"/>
                  <p:cNvCxnSpPr/>
                  <p:nvPr/>
                </p:nvCxnSpPr>
                <p:spPr>
                  <a:xfrm>
                    <a:off x="2755572" y="2726161"/>
                    <a:ext cx="241" cy="136656"/>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cxnSp>
                <p:nvCxnSpPr>
                  <p:cNvPr id="54" name="Straight Connector 53"/>
                  <p:cNvCxnSpPr/>
                  <p:nvPr/>
                </p:nvCxnSpPr>
                <p:spPr>
                  <a:xfrm flipH="1">
                    <a:off x="2757005" y="2855778"/>
                    <a:ext cx="445534" cy="2381"/>
                  </a:xfrm>
                  <a:prstGeom prst="lin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cxnSp>
            </p:grpSp>
            <p:sp>
              <p:nvSpPr>
                <p:cNvPr id="51" name="Rounded Rectangle 50"/>
                <p:cNvSpPr/>
                <p:nvPr/>
              </p:nvSpPr>
              <p:spPr>
                <a:xfrm>
                  <a:off x="4864552" y="2996565"/>
                  <a:ext cx="445294" cy="196151"/>
                </a:xfrm>
                <a:prstGeom prst="roundRect">
                  <a:avLst>
                    <a:gd name="adj" fmla="val 4883"/>
                  </a:avLst>
                </a:prstGeom>
                <a:noFill/>
                <a:ln w="12700">
                  <a:no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r>
                    <a:rPr lang="en-US" altLang="ko-KR" sz="1400" b="1" dirty="0" smtClean="0">
                      <a:solidFill>
                        <a:schemeClr val="tx1"/>
                      </a:solidFill>
                      <a:latin typeface="+mn-ea"/>
                    </a:rPr>
                    <a:t>UDM</a:t>
                  </a:r>
                  <a:endParaRPr lang="ko-KR" altLang="en-US" sz="1400" b="1" dirty="0">
                    <a:solidFill>
                      <a:schemeClr val="tx1"/>
                    </a:solidFill>
                    <a:latin typeface="+mn-ea"/>
                  </a:endParaRPr>
                </a:p>
              </p:txBody>
            </p:sp>
          </p:grpSp>
          <p:grpSp>
            <p:nvGrpSpPr>
              <p:cNvPr id="44" name="Group 43"/>
              <p:cNvGrpSpPr/>
              <p:nvPr/>
            </p:nvGrpSpPr>
            <p:grpSpPr>
              <a:xfrm>
                <a:off x="4866933" y="3246861"/>
                <a:ext cx="445294" cy="136656"/>
                <a:chOff x="4869656" y="2796892"/>
                <a:chExt cx="445294" cy="136656"/>
              </a:xfrm>
            </p:grpSpPr>
            <p:sp>
              <p:nvSpPr>
                <p:cNvPr id="46" name="Rounded Rectangle 45"/>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47" name="Flowchart: Terminator 46"/>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sp>
              <p:nvSpPr>
                <p:cNvPr id="48" name="Oval 47"/>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sp>
              <p:nvSpPr>
                <p:cNvPr id="49" name="Flowchart: Terminator 48"/>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1400">
                    <a:latin typeface="+mn-ea"/>
                  </a:endParaRPr>
                </a:p>
              </p:txBody>
            </p:sp>
          </p:grpSp>
          <p:sp>
            <p:nvSpPr>
              <p:cNvPr id="45" name="Oval 44"/>
              <p:cNvSpPr/>
              <p:nvPr/>
            </p:nvSpPr>
            <p:spPr>
              <a:xfrm>
                <a:off x="5066769" y="3169927"/>
                <a:ext cx="45719" cy="45723"/>
              </a:xfrm>
              <a:prstGeom prst="ellipse">
                <a:avLst/>
              </a:prstGeom>
              <a:solidFill>
                <a:schemeClr val="bg1"/>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mn-ea"/>
                </a:endParaRPr>
              </a:p>
            </p:txBody>
          </p:sp>
        </p:grpSp>
        <p:sp>
          <p:nvSpPr>
            <p:cNvPr id="55" name="TextBox 54"/>
            <p:cNvSpPr txBox="1"/>
            <p:nvPr/>
          </p:nvSpPr>
          <p:spPr>
            <a:xfrm>
              <a:off x="5624764" y="5548421"/>
              <a:ext cx="1086660" cy="461665"/>
            </a:xfrm>
            <a:prstGeom prst="rect">
              <a:avLst/>
            </a:prstGeom>
            <a:noFill/>
          </p:spPr>
          <p:txBody>
            <a:bodyPr wrap="square" rtlCol="0">
              <a:spAutoFit/>
            </a:bodyPr>
            <a:lstStyle/>
            <a:p>
              <a:r>
                <a:rPr lang="en-US" altLang="ko-KR" sz="1200" b="1" dirty="0" smtClean="0">
                  <a:solidFill>
                    <a:schemeClr val="accent1">
                      <a:lumMod val="50000"/>
                    </a:schemeClr>
                  </a:solidFill>
                </a:rPr>
                <a:t>LADN</a:t>
              </a:r>
            </a:p>
            <a:p>
              <a:r>
                <a:rPr lang="en-US" altLang="ko-KR" sz="1200" b="1" dirty="0" smtClean="0">
                  <a:solidFill>
                    <a:schemeClr val="accent1">
                      <a:lumMod val="50000"/>
                    </a:schemeClr>
                  </a:solidFill>
                </a:rPr>
                <a:t>Information</a:t>
              </a:r>
            </a:p>
          </p:txBody>
        </p:sp>
        <p:cxnSp>
          <p:nvCxnSpPr>
            <p:cNvPr id="56" name="Straight Arrow Connector 55"/>
            <p:cNvCxnSpPr/>
            <p:nvPr/>
          </p:nvCxnSpPr>
          <p:spPr>
            <a:xfrm flipV="1">
              <a:off x="2435497" y="5045918"/>
              <a:ext cx="3310804" cy="761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6553282" y="5040212"/>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2425864" y="5388558"/>
              <a:ext cx="3238275" cy="2161"/>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6" idx="1"/>
              <a:endCxn id="33" idx="3"/>
            </p:cNvCxnSpPr>
            <p:nvPr/>
          </p:nvCxnSpPr>
          <p:spPr>
            <a:xfrm flipH="1">
              <a:off x="6529806" y="5384850"/>
              <a:ext cx="1339395" cy="3320"/>
            </a:xfrm>
            <a:prstGeom prst="straightConnector1">
              <a:avLst/>
            </a:prstGeom>
            <a:ln w="19050">
              <a:solidFill>
                <a:schemeClr val="accent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642549" y="5464152"/>
              <a:ext cx="1350013" cy="276999"/>
            </a:xfrm>
            <a:prstGeom prst="rect">
              <a:avLst/>
            </a:prstGeom>
            <a:noFill/>
          </p:spPr>
          <p:txBody>
            <a:bodyPr wrap="square" rtlCol="0">
              <a:spAutoFit/>
            </a:bodyPr>
            <a:lstStyle/>
            <a:p>
              <a:r>
                <a:rPr lang="en-US" altLang="ko-KR" sz="1200" b="1" dirty="0" smtClean="0">
                  <a:solidFill>
                    <a:schemeClr val="accent1">
                      <a:lumMod val="50000"/>
                    </a:schemeClr>
                  </a:solidFill>
                </a:rPr>
                <a:t>Wildcard DNN</a:t>
              </a:r>
            </a:p>
          </p:txBody>
        </p:sp>
        <p:sp>
          <p:nvSpPr>
            <p:cNvPr id="61" name="TextBox 60"/>
            <p:cNvSpPr txBox="1"/>
            <p:nvPr/>
          </p:nvSpPr>
          <p:spPr>
            <a:xfrm>
              <a:off x="2641339" y="4737396"/>
              <a:ext cx="3040355" cy="276999"/>
            </a:xfrm>
            <a:prstGeom prst="rect">
              <a:avLst/>
            </a:prstGeom>
            <a:noFill/>
          </p:spPr>
          <p:txBody>
            <a:bodyPr wrap="square" rtlCol="0">
              <a:spAutoFit/>
            </a:bodyPr>
            <a:lstStyle/>
            <a:p>
              <a:r>
                <a:rPr lang="en-US" altLang="ko-KR" sz="1200" b="1" dirty="0" smtClean="0">
                  <a:solidFill>
                    <a:schemeClr val="accent1">
                      <a:lumMod val="50000"/>
                    </a:schemeClr>
                  </a:solidFill>
                </a:rPr>
                <a:t>Registration Request (Wildcard DNN)</a:t>
              </a:r>
            </a:p>
          </p:txBody>
        </p:sp>
        <p:sp>
          <p:nvSpPr>
            <p:cNvPr id="62" name="TextBox 61"/>
            <p:cNvSpPr txBox="1"/>
            <p:nvPr/>
          </p:nvSpPr>
          <p:spPr>
            <a:xfrm>
              <a:off x="3087760" y="5514008"/>
              <a:ext cx="1811020" cy="461665"/>
            </a:xfrm>
            <a:prstGeom prst="rect">
              <a:avLst/>
            </a:prstGeom>
            <a:noFill/>
          </p:spPr>
          <p:txBody>
            <a:bodyPr wrap="square" rtlCol="0">
              <a:spAutoFit/>
            </a:bodyPr>
            <a:lstStyle/>
            <a:p>
              <a:r>
                <a:rPr lang="en-US" altLang="ko-KR" sz="1200" b="1" dirty="0" smtClean="0">
                  <a:solidFill>
                    <a:schemeClr val="accent1">
                      <a:lumMod val="50000"/>
                    </a:schemeClr>
                  </a:solidFill>
                </a:rPr>
                <a:t>Registration Accept (LADN Information)</a:t>
              </a:r>
            </a:p>
          </p:txBody>
        </p:sp>
      </p:grpSp>
    </p:spTree>
    <p:extLst>
      <p:ext uri="{BB962C8B-B14F-4D97-AF65-F5344CB8AC3E}">
        <p14:creationId xmlns:p14="http://schemas.microsoft.com/office/powerpoint/2010/main" val="3604957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dirty="0" smtClean="0"/>
              <a:t>Summary of Proposal</a:t>
            </a:r>
            <a:endParaRPr lang="ko-KR" altLang="en-US" dirty="0"/>
          </a:p>
        </p:txBody>
      </p:sp>
      <p:sp>
        <p:nvSpPr>
          <p:cNvPr id="3" name="Content Placeholder 2"/>
          <p:cNvSpPr>
            <a:spLocks noGrp="1"/>
          </p:cNvSpPr>
          <p:nvPr>
            <p:ph idx="1"/>
          </p:nvPr>
        </p:nvSpPr>
        <p:spPr>
          <a:xfrm>
            <a:off x="320510" y="1404595"/>
            <a:ext cx="11547837" cy="1130788"/>
          </a:xfrm>
        </p:spPr>
        <p:txBody>
          <a:bodyPr>
            <a:normAutofit fontScale="92500" lnSpcReduction="10000"/>
          </a:bodyPr>
          <a:lstStyle/>
          <a:p>
            <a:r>
              <a:rPr lang="en-US" altLang="ko-KR" dirty="0" smtClean="0"/>
              <a:t>How AMF provides the LADN Information to the UE?</a:t>
            </a:r>
          </a:p>
          <a:p>
            <a:pPr lvl="1"/>
            <a:r>
              <a:rPr lang="en-US" altLang="ko-KR" dirty="0" smtClean="0"/>
              <a:t>For Scenario A and B, network provision of LADN discovery is used</a:t>
            </a:r>
          </a:p>
          <a:p>
            <a:pPr lvl="1"/>
            <a:r>
              <a:rPr lang="en-US" altLang="ko-KR" dirty="0" smtClean="0"/>
              <a:t>For Scenario C and D, UE-requested LADN discovery is used</a:t>
            </a:r>
            <a:endParaRPr lang="ko-KR" altLang="en-US" dirty="0"/>
          </a:p>
        </p:txBody>
      </p:sp>
      <p:graphicFrame>
        <p:nvGraphicFramePr>
          <p:cNvPr id="6" name="Table 5"/>
          <p:cNvGraphicFramePr>
            <a:graphicFrameLocks noGrp="1"/>
          </p:cNvGraphicFramePr>
          <p:nvPr>
            <p:extLst>
              <p:ext uri="{D42A27DB-BD31-4B8C-83A1-F6EECF244321}">
                <p14:modId xmlns:p14="http://schemas.microsoft.com/office/powerpoint/2010/main" val="234409784"/>
              </p:ext>
            </p:extLst>
          </p:nvPr>
        </p:nvGraphicFramePr>
        <p:xfrm>
          <a:off x="391102" y="2789908"/>
          <a:ext cx="11406652" cy="2966720"/>
        </p:xfrm>
        <a:graphic>
          <a:graphicData uri="http://schemas.openxmlformats.org/drawingml/2006/table">
            <a:tbl>
              <a:tblPr firstRow="1" bandRow="1">
                <a:tableStyleId>{7DF18680-E054-41AD-8BC1-D1AEF772440D}</a:tableStyleId>
              </a:tblPr>
              <a:tblGrid>
                <a:gridCol w="2664992"/>
                <a:gridCol w="2720841"/>
                <a:gridCol w="3169156"/>
                <a:gridCol w="2851663"/>
              </a:tblGrid>
              <a:tr h="370840">
                <a:tc>
                  <a:txBody>
                    <a:bodyPr/>
                    <a:lstStyle/>
                    <a:p>
                      <a:pPr latinLnBrk="1"/>
                      <a:r>
                        <a:rPr lang="en-US" altLang="ko-KR" dirty="0" smtClean="0"/>
                        <a:t>Solution</a:t>
                      </a:r>
                      <a:endParaRPr lang="ko-KR" altLang="en-US" dirty="0"/>
                    </a:p>
                  </a:txBody>
                  <a:tcPr/>
                </a:tc>
                <a:tc>
                  <a:txBody>
                    <a:bodyPr/>
                    <a:lstStyle/>
                    <a:p>
                      <a:pPr latinLnBrk="1"/>
                      <a:r>
                        <a:rPr lang="en-US" altLang="ko-KR" dirty="0" smtClean="0"/>
                        <a:t>Registration Request</a:t>
                      </a:r>
                      <a:endParaRPr lang="ko-KR" altLang="en-US" dirty="0"/>
                    </a:p>
                  </a:txBody>
                  <a:tcPr/>
                </a:tc>
                <a:tc>
                  <a:txBody>
                    <a:bodyPr/>
                    <a:lstStyle/>
                    <a:p>
                      <a:pPr latinLnBrk="1"/>
                      <a:r>
                        <a:rPr lang="en-US" altLang="ko-KR" dirty="0" smtClean="0"/>
                        <a:t>Registration Response</a:t>
                      </a:r>
                      <a:endParaRPr lang="ko-KR" altLang="en-US" dirty="0"/>
                    </a:p>
                  </a:txBody>
                  <a:tcPr/>
                </a:tc>
                <a:tc>
                  <a:txBody>
                    <a:bodyPr/>
                    <a:lstStyle/>
                    <a:p>
                      <a:pPr latinLnBrk="1"/>
                      <a:r>
                        <a:rPr lang="en-US" altLang="ko-KR" dirty="0" smtClean="0"/>
                        <a:t>Scenarios</a:t>
                      </a:r>
                      <a:endParaRPr lang="ko-KR" altLang="en-US" dirty="0"/>
                    </a:p>
                  </a:txBody>
                  <a:tcPr/>
                </a:tc>
              </a:tr>
              <a:tr h="370840">
                <a:tc>
                  <a:txBody>
                    <a:bodyPr/>
                    <a:lstStyle/>
                    <a:p>
                      <a:pPr latinLnBrk="1"/>
                      <a:r>
                        <a:rPr lang="en-US" altLang="ko-KR" sz="1600" dirty="0" smtClean="0"/>
                        <a:t>Network provision of LADN Information</a:t>
                      </a:r>
                      <a:endParaRPr lang="ko-KR" altLang="en-US" sz="1600" dirty="0"/>
                    </a:p>
                  </a:txBody>
                  <a:tcPr>
                    <a:solidFill>
                      <a:schemeClr val="accent5">
                        <a:lumMod val="20000"/>
                        <a:lumOff val="80000"/>
                      </a:schemeClr>
                    </a:solidFill>
                  </a:tcPr>
                </a:tc>
                <a:tc>
                  <a:txBody>
                    <a:bodyPr/>
                    <a:lstStyle/>
                    <a:p>
                      <a:pPr latinLnBrk="1"/>
                      <a:r>
                        <a:rPr lang="en-US" altLang="ko-KR" sz="1600" dirty="0" smtClean="0"/>
                        <a:t>-</a:t>
                      </a:r>
                      <a:endParaRPr lang="ko-KR" altLang="en-US" sz="1600" dirty="0"/>
                    </a:p>
                  </a:txBody>
                  <a:tcPr>
                    <a:solidFill>
                      <a:schemeClr val="accent5">
                        <a:lumMod val="20000"/>
                        <a:lumOff val="80000"/>
                      </a:schemeClr>
                    </a:solidFill>
                  </a:tcPr>
                </a:tc>
                <a:tc>
                  <a:txBody>
                    <a:bodyPr/>
                    <a:lstStyle/>
                    <a:p>
                      <a:pPr latinLnBrk="1"/>
                      <a:r>
                        <a:rPr lang="en-US" altLang="ko-KR" sz="1600" dirty="0" smtClean="0"/>
                        <a:t>LADN Information for explicitly</a:t>
                      </a:r>
                      <a:r>
                        <a:rPr lang="en-US" altLang="ko-KR" sz="1600" baseline="0" dirty="0" smtClean="0"/>
                        <a:t> subscribed LADN DNN(s)</a:t>
                      </a:r>
                      <a:endParaRPr lang="ko-KR" altLang="en-US" sz="1600" dirty="0"/>
                    </a:p>
                  </a:txBody>
                  <a:tcPr>
                    <a:solidFill>
                      <a:schemeClr val="accent5">
                        <a:lumMod val="20000"/>
                        <a:lumOff val="80000"/>
                      </a:schemeClr>
                    </a:solidFill>
                  </a:tcPr>
                </a:tc>
                <a:tc>
                  <a:txBody>
                    <a:bodyPr/>
                    <a:lstStyle/>
                    <a:p>
                      <a:pPr latinLnBrk="1"/>
                      <a:r>
                        <a:rPr lang="en-US" altLang="ko-KR" sz="1600" dirty="0" smtClean="0"/>
                        <a:t>Scenario</a:t>
                      </a:r>
                      <a:r>
                        <a:rPr lang="en-US" altLang="ko-KR" sz="1600" baseline="0" dirty="0" smtClean="0"/>
                        <a:t> A and B</a:t>
                      </a:r>
                      <a:endParaRPr lang="ko-KR" altLang="en-US" sz="1600" dirty="0"/>
                    </a:p>
                  </a:txBody>
                  <a:tcPr>
                    <a:solidFill>
                      <a:schemeClr val="accent5">
                        <a:lumMod val="20000"/>
                        <a:lumOff val="80000"/>
                      </a:schemeClr>
                    </a:solidFill>
                  </a:tcPr>
                </a:tc>
              </a:tr>
              <a:tr h="370840">
                <a:tc rowSpan="2">
                  <a:txBody>
                    <a:bodyPr/>
                    <a:lstStyle/>
                    <a:p>
                      <a:pPr latinLnBrk="1"/>
                      <a:r>
                        <a:rPr lang="en-US" altLang="ko-KR" sz="1600" dirty="0" smtClean="0"/>
                        <a:t>UE requested LADN Information discovery</a:t>
                      </a:r>
                      <a:endParaRPr lang="ko-KR" altLang="en-US" sz="1600" dirty="0"/>
                    </a:p>
                  </a:txBody>
                  <a:tcPr>
                    <a:solidFill>
                      <a:schemeClr val="accent5">
                        <a:lumMod val="20000"/>
                        <a:lumOff val="80000"/>
                      </a:schemeClr>
                    </a:solidFill>
                  </a:tcPr>
                </a:tc>
                <a:tc>
                  <a:txBody>
                    <a:bodyPr/>
                    <a:lstStyle/>
                    <a:p>
                      <a:pPr latinLnBrk="1"/>
                      <a:r>
                        <a:rPr lang="en-US" altLang="ko-KR" sz="1600" dirty="0" smtClean="0"/>
                        <a:t>Specific LADN DNN(s)</a:t>
                      </a:r>
                      <a:endParaRPr lang="ko-KR" altLang="en-US" sz="1600" dirty="0"/>
                    </a:p>
                  </a:txBody>
                  <a:tcPr>
                    <a:solidFill>
                      <a:schemeClr val="accent5">
                        <a:lumMod val="20000"/>
                        <a:lumOff val="80000"/>
                      </a:schemeClr>
                    </a:solidFill>
                  </a:tcPr>
                </a:tc>
                <a:tc>
                  <a:txBody>
                    <a:bodyPr/>
                    <a:lstStyle/>
                    <a:p>
                      <a:pPr latinLnBrk="1"/>
                      <a:r>
                        <a:rPr lang="en-US" altLang="ko-KR" sz="1600" kern="1200" dirty="0" smtClean="0">
                          <a:solidFill>
                            <a:schemeClr val="dk1"/>
                          </a:solidFill>
                          <a:effectLst/>
                          <a:latin typeface="+mn-lt"/>
                          <a:ea typeface="+mn-ea"/>
                          <a:cs typeface="+mn-cs"/>
                        </a:rPr>
                        <a:t>LADN Information for UE requested LADN DNN(s) in the subscription </a:t>
                      </a:r>
                      <a:r>
                        <a:rPr lang="en-US" altLang="ko-KR" sz="1600" kern="1200" dirty="0" err="1" smtClean="0">
                          <a:solidFill>
                            <a:schemeClr val="dk1"/>
                          </a:solidFill>
                          <a:effectLst/>
                          <a:latin typeface="+mn-lt"/>
                          <a:ea typeface="+mn-ea"/>
                          <a:cs typeface="+mn-cs"/>
                        </a:rPr>
                        <a:t>list</a:t>
                      </a:r>
                      <a:r>
                        <a:rPr lang="en-US" altLang="ko-KR" sz="1600" kern="1200" baseline="30000" dirty="0" err="1" smtClean="0">
                          <a:solidFill>
                            <a:schemeClr val="dk1"/>
                          </a:solidFill>
                          <a:effectLst/>
                          <a:latin typeface="+mn-lt"/>
                          <a:ea typeface="+mn-ea"/>
                          <a:cs typeface="+mn-cs"/>
                        </a:rPr>
                        <a:t>NOTE</a:t>
                      </a:r>
                      <a:r>
                        <a:rPr lang="en-US" altLang="ko-KR" sz="1600" kern="1200" baseline="30000" dirty="0" smtClean="0">
                          <a:solidFill>
                            <a:schemeClr val="dk1"/>
                          </a:solidFill>
                          <a:effectLst/>
                          <a:latin typeface="+mn-lt"/>
                          <a:ea typeface="+mn-ea"/>
                          <a:cs typeface="+mn-cs"/>
                        </a:rPr>
                        <a:t> 1</a:t>
                      </a:r>
                      <a:r>
                        <a:rPr lang="en-US" altLang="ko-KR" sz="1600" kern="1200" dirty="0" smtClean="0">
                          <a:solidFill>
                            <a:schemeClr val="dk1"/>
                          </a:solidFill>
                          <a:effectLst/>
                          <a:latin typeface="+mn-lt"/>
                          <a:ea typeface="+mn-ea"/>
                          <a:cs typeface="+mn-cs"/>
                        </a:rPr>
                        <a:t>.</a:t>
                      </a:r>
                      <a:endParaRPr lang="ko-KR" altLang="en-US" sz="1600" dirty="0"/>
                    </a:p>
                  </a:txBody>
                  <a:tcPr>
                    <a:solidFill>
                      <a:schemeClr val="accent5">
                        <a:lumMod val="20000"/>
                        <a:lumOff val="80000"/>
                      </a:schemeClr>
                    </a:solidFill>
                  </a:tcPr>
                </a:tc>
                <a:tc>
                  <a:txBody>
                    <a:bodyPr/>
                    <a:lstStyle/>
                    <a:p>
                      <a:pPr latinLnBrk="1"/>
                      <a:r>
                        <a:rPr lang="en-US" altLang="ko-KR" sz="1600" dirty="0" smtClean="0"/>
                        <a:t>Scenario C</a:t>
                      </a:r>
                      <a:endParaRPr lang="ko-KR" altLang="en-US" sz="1600" dirty="0"/>
                    </a:p>
                  </a:txBody>
                  <a:tcPr>
                    <a:solidFill>
                      <a:schemeClr val="accent5">
                        <a:lumMod val="20000"/>
                        <a:lumOff val="80000"/>
                      </a:schemeClr>
                    </a:solidFill>
                  </a:tcPr>
                </a:tc>
              </a:tr>
              <a:tr h="370840">
                <a:tc vMerge="1">
                  <a:txBody>
                    <a:bodyPr/>
                    <a:lstStyle/>
                    <a:p>
                      <a:pPr latinLnBrk="1"/>
                      <a:endParaRPr lang="ko-KR" altLang="en-US" dirty="0"/>
                    </a:p>
                  </a:txBody>
                  <a:tcPr>
                    <a:solidFill>
                      <a:schemeClr val="accent5">
                        <a:lumMod val="20000"/>
                        <a:lumOff val="80000"/>
                      </a:schemeClr>
                    </a:solidFill>
                  </a:tcPr>
                </a:tc>
                <a:tc>
                  <a:txBody>
                    <a:bodyPr/>
                    <a:lstStyle/>
                    <a:p>
                      <a:pPr latinLnBrk="1"/>
                      <a:r>
                        <a:rPr lang="en-US" altLang="ko-KR" sz="1600" dirty="0" smtClean="0"/>
                        <a:t>Wildcard DNN (i.e. “*”)</a:t>
                      </a:r>
                      <a:endParaRPr lang="ko-KR" altLang="en-US" sz="1600" dirty="0"/>
                    </a:p>
                  </a:txBody>
                  <a:tcPr>
                    <a:solidFill>
                      <a:schemeClr val="accent5">
                        <a:lumMod val="20000"/>
                        <a:lumOff val="80000"/>
                      </a:schemeClr>
                    </a:solidFill>
                  </a:tcPr>
                </a:tc>
                <a:tc>
                  <a:txBody>
                    <a:bodyPr/>
                    <a:lstStyle/>
                    <a:p>
                      <a:pPr latinLnBrk="1"/>
                      <a:r>
                        <a:rPr lang="en-US" altLang="ko-KR" sz="1600" kern="1200" dirty="0" smtClean="0">
                          <a:solidFill>
                            <a:schemeClr val="dk1"/>
                          </a:solidFill>
                          <a:effectLst/>
                          <a:latin typeface="+mn-lt"/>
                          <a:ea typeface="+mn-ea"/>
                          <a:cs typeface="+mn-cs"/>
                        </a:rPr>
                        <a:t>LADN information for all the available LADN DNN(s) in the subscription </a:t>
                      </a:r>
                      <a:r>
                        <a:rPr lang="en-US" altLang="ko-KR" sz="1600" kern="1200" dirty="0" err="1" smtClean="0">
                          <a:solidFill>
                            <a:schemeClr val="dk1"/>
                          </a:solidFill>
                          <a:effectLst/>
                          <a:latin typeface="+mn-lt"/>
                          <a:ea typeface="+mn-ea"/>
                          <a:cs typeface="+mn-cs"/>
                        </a:rPr>
                        <a:t>list</a:t>
                      </a:r>
                      <a:r>
                        <a:rPr lang="en-US" altLang="ko-KR" sz="1600" kern="1200" baseline="30000" dirty="0" err="1" smtClean="0">
                          <a:solidFill>
                            <a:schemeClr val="dk1"/>
                          </a:solidFill>
                          <a:effectLst/>
                          <a:latin typeface="+mn-lt"/>
                          <a:ea typeface="+mn-ea"/>
                          <a:cs typeface="+mn-cs"/>
                        </a:rPr>
                        <a:t>NOTE</a:t>
                      </a:r>
                      <a:r>
                        <a:rPr lang="en-US" altLang="ko-KR" sz="1600" kern="1200" baseline="30000" dirty="0" smtClean="0">
                          <a:solidFill>
                            <a:schemeClr val="dk1"/>
                          </a:solidFill>
                          <a:effectLst/>
                          <a:latin typeface="+mn-lt"/>
                          <a:ea typeface="+mn-ea"/>
                          <a:cs typeface="+mn-cs"/>
                        </a:rPr>
                        <a:t> 1</a:t>
                      </a:r>
                      <a:r>
                        <a:rPr lang="en-US" altLang="ko-KR" sz="1600" kern="1200" dirty="0" smtClean="0">
                          <a:solidFill>
                            <a:schemeClr val="dk1"/>
                          </a:solidFill>
                          <a:effectLst/>
                          <a:latin typeface="+mn-lt"/>
                          <a:ea typeface="+mn-ea"/>
                          <a:cs typeface="+mn-cs"/>
                        </a:rPr>
                        <a:t>.</a:t>
                      </a:r>
                      <a:endParaRPr lang="ko-KR" altLang="en-US" sz="1600" dirty="0"/>
                    </a:p>
                  </a:txBody>
                  <a:tcPr>
                    <a:solidFill>
                      <a:schemeClr val="accent5">
                        <a:lumMod val="20000"/>
                        <a:lumOff val="80000"/>
                      </a:schemeClr>
                    </a:solidFill>
                  </a:tcPr>
                </a:tc>
                <a:tc>
                  <a:txBody>
                    <a:bodyPr/>
                    <a:lstStyle/>
                    <a:p>
                      <a:pPr latinLnBrk="1"/>
                      <a:r>
                        <a:rPr lang="en-US" altLang="ko-KR" sz="1600" dirty="0" smtClean="0"/>
                        <a:t>Scenario D</a:t>
                      </a:r>
                      <a:endParaRPr lang="ko-KR" altLang="en-US" sz="1600" dirty="0"/>
                    </a:p>
                  </a:txBody>
                  <a:tcPr>
                    <a:solidFill>
                      <a:schemeClr val="accent5">
                        <a:lumMod val="20000"/>
                        <a:lumOff val="80000"/>
                      </a:schemeClr>
                    </a:solidFill>
                  </a:tcPr>
                </a:tc>
              </a:tr>
              <a:tr h="370840">
                <a:tc gridSpan="4">
                  <a:txBody>
                    <a:bodyPr/>
                    <a:lstStyle/>
                    <a:p>
                      <a:pPr latinLnBrk="1"/>
                      <a:r>
                        <a:rPr lang="en-US" altLang="ko-KR" sz="1600" dirty="0" smtClean="0"/>
                        <a:t>NOTE</a:t>
                      </a:r>
                      <a:r>
                        <a:rPr lang="en-US" altLang="ko-KR" sz="1600" baseline="0" dirty="0" smtClean="0"/>
                        <a:t> 1. </a:t>
                      </a:r>
                      <a:r>
                        <a:rPr lang="en-US" altLang="ko-KR" sz="1600" dirty="0" smtClean="0"/>
                        <a:t>the subscription</a:t>
                      </a:r>
                      <a:r>
                        <a:rPr lang="en-US" altLang="ko-KR" sz="1600" baseline="0" dirty="0" smtClean="0"/>
                        <a:t> list </a:t>
                      </a:r>
                      <a:r>
                        <a:rPr lang="en-US" altLang="ko-KR" sz="1600" dirty="0" smtClean="0"/>
                        <a:t>may include explicit DNN subscription list and/or a wildcard DNN.</a:t>
                      </a:r>
                      <a:endParaRPr lang="ko-KR" altLang="en-US" sz="1600" dirty="0"/>
                    </a:p>
                  </a:txBody>
                  <a:tcPr>
                    <a:solidFill>
                      <a:schemeClr val="accent5">
                        <a:lumMod val="20000"/>
                        <a:lumOff val="80000"/>
                      </a:schemeClr>
                    </a:solidFill>
                  </a:tcPr>
                </a:tc>
                <a:tc hMerge="1">
                  <a:txBody>
                    <a:bodyPr/>
                    <a:lstStyle/>
                    <a:p>
                      <a:pPr latinLnBrk="1"/>
                      <a:endParaRPr lang="ko-KR" altLang="en-US" sz="1600" dirty="0"/>
                    </a:p>
                  </a:txBody>
                  <a:tcPr>
                    <a:solidFill>
                      <a:schemeClr val="accent5">
                        <a:lumMod val="20000"/>
                        <a:lumOff val="80000"/>
                      </a:schemeClr>
                    </a:solidFill>
                  </a:tcPr>
                </a:tc>
                <a:tc hMerge="1">
                  <a:txBody>
                    <a:bodyPr/>
                    <a:lstStyle/>
                    <a:p>
                      <a:pPr latinLnBrk="1"/>
                      <a:endParaRPr lang="ko-KR" altLang="en-US" sz="1600" dirty="0"/>
                    </a:p>
                  </a:txBody>
                  <a:tcPr>
                    <a:solidFill>
                      <a:schemeClr val="accent5">
                        <a:lumMod val="20000"/>
                        <a:lumOff val="80000"/>
                      </a:schemeClr>
                    </a:solidFill>
                  </a:tcPr>
                </a:tc>
                <a:tc hMerge="1">
                  <a:txBody>
                    <a:bodyPr/>
                    <a:lstStyle/>
                    <a:p>
                      <a:pPr latinLnBrk="1"/>
                      <a:endParaRPr lang="ko-KR" altLang="en-US" sz="1600" dirty="0"/>
                    </a:p>
                  </a:txBody>
                  <a:tcPr>
                    <a:solidFill>
                      <a:schemeClr val="accent5">
                        <a:lumMod val="20000"/>
                        <a:lumOff val="80000"/>
                      </a:schemeClr>
                    </a:solidFill>
                  </a:tcPr>
                </a:tc>
              </a:tr>
            </a:tbl>
          </a:graphicData>
        </a:graphic>
      </p:graphicFrame>
    </p:spTree>
    <p:extLst>
      <p:ext uri="{BB962C8B-B14F-4D97-AF65-F5344CB8AC3E}">
        <p14:creationId xmlns:p14="http://schemas.microsoft.com/office/powerpoint/2010/main" val="239040433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4125</TotalTime>
  <Words>1021</Words>
  <Application>Microsoft Office PowerPoint</Application>
  <PresentationFormat>Widescreen</PresentationFormat>
  <Paragraphs>173</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맑은 고딕</vt:lpstr>
      <vt:lpstr>Arial</vt:lpstr>
      <vt:lpstr>Calibri</vt:lpstr>
      <vt:lpstr>Wingdings</vt:lpstr>
      <vt:lpstr>Office 테마</vt:lpstr>
      <vt:lpstr>LADN Use cases and LADN discovery  </vt:lpstr>
      <vt:lpstr>Scenario A. Operator LADN service with APP</vt:lpstr>
      <vt:lpstr>Scenario B. Operator LADN service for MEC</vt:lpstr>
      <vt:lpstr>Scenario C. LADN service provider</vt:lpstr>
      <vt:lpstr>Scenario D. User use available LADN</vt:lpstr>
      <vt:lpstr>Solution 1. Network provision of LADN Info for explicit subscription (existing)</vt:lpstr>
      <vt:lpstr>Solution 2. UE requested LADN Info with specific LADN</vt:lpstr>
      <vt:lpstr>Solution 3. UE requested LADN Info with wildcard LADN</vt:lpstr>
      <vt:lpstr>Summary of Proposal</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Jicheol Lee (Samsung)</cp:lastModifiedBy>
  <cp:revision>299</cp:revision>
  <cp:lastPrinted>2016-12-08T01:35:58Z</cp:lastPrinted>
  <dcterms:created xsi:type="dcterms:W3CDTF">2016-10-31T05:44:52Z</dcterms:created>
  <dcterms:modified xsi:type="dcterms:W3CDTF">2018-05-18T01:12:37Z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NSCPROP_SA">
    <vt:lpwstr>D:\Documents\My Work\21. Project - 5G Network Design (2016.05 ~ )\5G System Architecture.pptx</vt:lpwstr>
  </property>
</Properties>
</file>